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64" r:id="rId5"/>
    <p:sldId id="258" r:id="rId6"/>
    <p:sldId id="259" r:id="rId7"/>
    <p:sldId id="260" r:id="rId8"/>
    <p:sldId id="261" r:id="rId9"/>
    <p:sldId id="262" r:id="rId10"/>
    <p:sldId id="265" r:id="rId11"/>
    <p:sldId id="304" r:id="rId12"/>
    <p:sldId id="266" r:id="rId13"/>
    <p:sldId id="268" r:id="rId14"/>
    <p:sldId id="269" r:id="rId15"/>
    <p:sldId id="270" r:id="rId16"/>
    <p:sldId id="272" r:id="rId17"/>
    <p:sldId id="271" r:id="rId18"/>
    <p:sldId id="273" r:id="rId19"/>
    <p:sldId id="289" r:id="rId20"/>
    <p:sldId id="291" r:id="rId21"/>
    <p:sldId id="292" r:id="rId22"/>
    <p:sldId id="293" r:id="rId23"/>
    <p:sldId id="290" r:id="rId24"/>
    <p:sldId id="274" r:id="rId25"/>
    <p:sldId id="275" r:id="rId26"/>
    <p:sldId id="276" r:id="rId27"/>
    <p:sldId id="277" r:id="rId28"/>
    <p:sldId id="283" r:id="rId29"/>
    <p:sldId id="280" r:id="rId30"/>
    <p:sldId id="278" r:id="rId31"/>
    <p:sldId id="279" r:id="rId32"/>
    <p:sldId id="282" r:id="rId33"/>
    <p:sldId id="281" r:id="rId34"/>
    <p:sldId id="294" r:id="rId35"/>
    <p:sldId id="284" r:id="rId36"/>
    <p:sldId id="285" r:id="rId37"/>
    <p:sldId id="286" r:id="rId38"/>
    <p:sldId id="287" r:id="rId39"/>
    <p:sldId id="288" r:id="rId40"/>
    <p:sldId id="295" r:id="rId41"/>
    <p:sldId id="296" r:id="rId42"/>
    <p:sldId id="297" r:id="rId43"/>
    <p:sldId id="298" r:id="rId44"/>
    <p:sldId id="299" r:id="rId45"/>
    <p:sldId id="300" r:id="rId46"/>
    <p:sldId id="301" r:id="rId47"/>
    <p:sldId id="302" r:id="rId48"/>
    <p:sldId id="303" r:id="rId4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4665" autoAdjust="0"/>
  </p:normalViewPr>
  <p:slideViewPr>
    <p:cSldViewPr snapToGrid="0">
      <p:cViewPr varScale="1">
        <p:scale>
          <a:sx n="52" d="100"/>
          <a:sy n="52" d="100"/>
        </p:scale>
        <p:origin x="-669" y="-65"/>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302087AD-AFF1-47E1-AABD-C282890A66A5}" type="datetimeFigureOut">
              <a:rPr lang="ru-RU" smtClean="0"/>
              <a:t>20.04.2017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C0236DA-9227-4E32-AEF0-94942B91E5BA}" type="slidenum">
              <a:rPr lang="ru-RU" smtClean="0"/>
              <a:t>‹#›</a:t>
            </a:fld>
            <a:endParaRPr lang="ru-RU"/>
          </a:p>
        </p:txBody>
      </p:sp>
    </p:spTree>
    <p:extLst>
      <p:ext uri="{BB962C8B-B14F-4D97-AF65-F5344CB8AC3E}">
        <p14:creationId xmlns:p14="http://schemas.microsoft.com/office/powerpoint/2010/main" val="3740830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02087AD-AFF1-47E1-AABD-C282890A66A5}" type="datetimeFigureOut">
              <a:rPr lang="ru-RU" smtClean="0"/>
              <a:t>20.04.2017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C0236DA-9227-4E32-AEF0-94942B91E5BA}" type="slidenum">
              <a:rPr lang="ru-RU" smtClean="0"/>
              <a:t>‹#›</a:t>
            </a:fld>
            <a:endParaRPr lang="ru-RU"/>
          </a:p>
        </p:txBody>
      </p:sp>
    </p:spTree>
    <p:extLst>
      <p:ext uri="{BB962C8B-B14F-4D97-AF65-F5344CB8AC3E}">
        <p14:creationId xmlns:p14="http://schemas.microsoft.com/office/powerpoint/2010/main" val="1088740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02087AD-AFF1-47E1-AABD-C282890A66A5}" type="datetimeFigureOut">
              <a:rPr lang="ru-RU" smtClean="0"/>
              <a:t>20.04.2017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C0236DA-9227-4E32-AEF0-94942B91E5BA}" type="slidenum">
              <a:rPr lang="ru-RU" smtClean="0"/>
              <a:t>‹#›</a:t>
            </a:fld>
            <a:endParaRPr lang="ru-RU"/>
          </a:p>
        </p:txBody>
      </p:sp>
    </p:spTree>
    <p:extLst>
      <p:ext uri="{BB962C8B-B14F-4D97-AF65-F5344CB8AC3E}">
        <p14:creationId xmlns:p14="http://schemas.microsoft.com/office/powerpoint/2010/main" val="1233354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2B8F5D3F-EA7D-45B3-9285-035EE2A5F50F}" type="datetimeFigureOut">
              <a:rPr lang="ru-RU" smtClean="0"/>
              <a:t>20.04.2017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E48A38-C2BA-40FC-B27D-32FD3E030507}" type="slidenum">
              <a:rPr lang="ru-RU" smtClean="0"/>
              <a:t>‹#›</a:t>
            </a:fld>
            <a:endParaRPr lang="ru-RU"/>
          </a:p>
        </p:txBody>
      </p:sp>
    </p:spTree>
    <p:extLst>
      <p:ext uri="{BB962C8B-B14F-4D97-AF65-F5344CB8AC3E}">
        <p14:creationId xmlns:p14="http://schemas.microsoft.com/office/powerpoint/2010/main" val="30496285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B8F5D3F-EA7D-45B3-9285-035EE2A5F50F}" type="datetimeFigureOut">
              <a:rPr lang="ru-RU" smtClean="0"/>
              <a:t>20.04.2017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E48A38-C2BA-40FC-B27D-32FD3E030507}" type="slidenum">
              <a:rPr lang="ru-RU" smtClean="0"/>
              <a:t>‹#›</a:t>
            </a:fld>
            <a:endParaRPr lang="ru-RU"/>
          </a:p>
        </p:txBody>
      </p:sp>
    </p:spTree>
    <p:extLst>
      <p:ext uri="{BB962C8B-B14F-4D97-AF65-F5344CB8AC3E}">
        <p14:creationId xmlns:p14="http://schemas.microsoft.com/office/powerpoint/2010/main" val="1720106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2B8F5D3F-EA7D-45B3-9285-035EE2A5F50F}" type="datetimeFigureOut">
              <a:rPr lang="ru-RU" smtClean="0"/>
              <a:t>20.04.2017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E48A38-C2BA-40FC-B27D-32FD3E030507}" type="slidenum">
              <a:rPr lang="ru-RU" smtClean="0"/>
              <a:t>‹#›</a:t>
            </a:fld>
            <a:endParaRPr lang="ru-RU"/>
          </a:p>
        </p:txBody>
      </p:sp>
    </p:spTree>
    <p:extLst>
      <p:ext uri="{BB962C8B-B14F-4D97-AF65-F5344CB8AC3E}">
        <p14:creationId xmlns:p14="http://schemas.microsoft.com/office/powerpoint/2010/main" val="767726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2B8F5D3F-EA7D-45B3-9285-035EE2A5F50F}" type="datetimeFigureOut">
              <a:rPr lang="ru-RU" smtClean="0"/>
              <a:t>20.04.2017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E48A38-C2BA-40FC-B27D-32FD3E030507}" type="slidenum">
              <a:rPr lang="ru-RU" smtClean="0"/>
              <a:t>‹#›</a:t>
            </a:fld>
            <a:endParaRPr lang="ru-RU"/>
          </a:p>
        </p:txBody>
      </p:sp>
    </p:spTree>
    <p:extLst>
      <p:ext uri="{BB962C8B-B14F-4D97-AF65-F5344CB8AC3E}">
        <p14:creationId xmlns:p14="http://schemas.microsoft.com/office/powerpoint/2010/main" val="2011452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2B8F5D3F-EA7D-45B3-9285-035EE2A5F50F}" type="datetimeFigureOut">
              <a:rPr lang="ru-RU" smtClean="0"/>
              <a:t>20.04.2017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9E48A38-C2BA-40FC-B27D-32FD3E030507}" type="slidenum">
              <a:rPr lang="ru-RU" smtClean="0"/>
              <a:t>‹#›</a:t>
            </a:fld>
            <a:endParaRPr lang="ru-RU"/>
          </a:p>
        </p:txBody>
      </p:sp>
    </p:spTree>
    <p:extLst>
      <p:ext uri="{BB962C8B-B14F-4D97-AF65-F5344CB8AC3E}">
        <p14:creationId xmlns:p14="http://schemas.microsoft.com/office/powerpoint/2010/main" val="12085659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2B8F5D3F-EA7D-45B3-9285-035EE2A5F50F}" type="datetimeFigureOut">
              <a:rPr lang="ru-RU" smtClean="0"/>
              <a:t>20.04.2017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9E48A38-C2BA-40FC-B27D-32FD3E030507}" type="slidenum">
              <a:rPr lang="ru-RU" smtClean="0"/>
              <a:t>‹#›</a:t>
            </a:fld>
            <a:endParaRPr lang="ru-RU"/>
          </a:p>
        </p:txBody>
      </p:sp>
    </p:spTree>
    <p:extLst>
      <p:ext uri="{BB962C8B-B14F-4D97-AF65-F5344CB8AC3E}">
        <p14:creationId xmlns:p14="http://schemas.microsoft.com/office/powerpoint/2010/main" val="1749927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B8F5D3F-EA7D-45B3-9285-035EE2A5F50F}" type="datetimeFigureOut">
              <a:rPr lang="ru-RU" smtClean="0"/>
              <a:t>20.04.2017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9E48A38-C2BA-40FC-B27D-32FD3E030507}" type="slidenum">
              <a:rPr lang="ru-RU" smtClean="0"/>
              <a:t>‹#›</a:t>
            </a:fld>
            <a:endParaRPr lang="ru-RU"/>
          </a:p>
        </p:txBody>
      </p:sp>
    </p:spTree>
    <p:extLst>
      <p:ext uri="{BB962C8B-B14F-4D97-AF65-F5344CB8AC3E}">
        <p14:creationId xmlns:p14="http://schemas.microsoft.com/office/powerpoint/2010/main" val="4608003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2B8F5D3F-EA7D-45B3-9285-035EE2A5F50F}" type="datetimeFigureOut">
              <a:rPr lang="ru-RU" smtClean="0"/>
              <a:t>20.04.2017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E48A38-C2BA-40FC-B27D-32FD3E030507}" type="slidenum">
              <a:rPr lang="ru-RU" smtClean="0"/>
              <a:t>‹#›</a:t>
            </a:fld>
            <a:endParaRPr lang="ru-RU"/>
          </a:p>
        </p:txBody>
      </p:sp>
    </p:spTree>
    <p:extLst>
      <p:ext uri="{BB962C8B-B14F-4D97-AF65-F5344CB8AC3E}">
        <p14:creationId xmlns:p14="http://schemas.microsoft.com/office/powerpoint/2010/main" val="195455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02087AD-AFF1-47E1-AABD-C282890A66A5}" type="datetimeFigureOut">
              <a:rPr lang="ru-RU" smtClean="0"/>
              <a:t>20.04.2017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C0236DA-9227-4E32-AEF0-94942B91E5BA}" type="slidenum">
              <a:rPr lang="ru-RU" smtClean="0"/>
              <a:t>‹#›</a:t>
            </a:fld>
            <a:endParaRPr lang="ru-RU"/>
          </a:p>
        </p:txBody>
      </p:sp>
    </p:spTree>
    <p:extLst>
      <p:ext uri="{BB962C8B-B14F-4D97-AF65-F5344CB8AC3E}">
        <p14:creationId xmlns:p14="http://schemas.microsoft.com/office/powerpoint/2010/main" val="1129255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2B8F5D3F-EA7D-45B3-9285-035EE2A5F50F}" type="datetimeFigureOut">
              <a:rPr lang="ru-RU" smtClean="0"/>
              <a:t>20.04.2017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E48A38-C2BA-40FC-B27D-32FD3E030507}" type="slidenum">
              <a:rPr lang="ru-RU" smtClean="0"/>
              <a:t>‹#›</a:t>
            </a:fld>
            <a:endParaRPr lang="ru-RU"/>
          </a:p>
        </p:txBody>
      </p:sp>
    </p:spTree>
    <p:extLst>
      <p:ext uri="{BB962C8B-B14F-4D97-AF65-F5344CB8AC3E}">
        <p14:creationId xmlns:p14="http://schemas.microsoft.com/office/powerpoint/2010/main" val="1321619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B8F5D3F-EA7D-45B3-9285-035EE2A5F50F}" type="datetimeFigureOut">
              <a:rPr lang="ru-RU" smtClean="0"/>
              <a:t>20.04.2017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E48A38-C2BA-40FC-B27D-32FD3E030507}" type="slidenum">
              <a:rPr lang="ru-RU" smtClean="0"/>
              <a:t>‹#›</a:t>
            </a:fld>
            <a:endParaRPr lang="ru-RU"/>
          </a:p>
        </p:txBody>
      </p:sp>
    </p:spTree>
    <p:extLst>
      <p:ext uri="{BB962C8B-B14F-4D97-AF65-F5344CB8AC3E}">
        <p14:creationId xmlns:p14="http://schemas.microsoft.com/office/powerpoint/2010/main" val="42777148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B8F5D3F-EA7D-45B3-9285-035EE2A5F50F}" type="datetimeFigureOut">
              <a:rPr lang="ru-RU" smtClean="0"/>
              <a:t>20.04.2017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E48A38-C2BA-40FC-B27D-32FD3E030507}" type="slidenum">
              <a:rPr lang="ru-RU" smtClean="0"/>
              <a:t>‹#›</a:t>
            </a:fld>
            <a:endParaRPr lang="ru-RU"/>
          </a:p>
        </p:txBody>
      </p:sp>
    </p:spTree>
    <p:extLst>
      <p:ext uri="{BB962C8B-B14F-4D97-AF65-F5344CB8AC3E}">
        <p14:creationId xmlns:p14="http://schemas.microsoft.com/office/powerpoint/2010/main" val="3360927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302087AD-AFF1-47E1-AABD-C282890A66A5}" type="datetimeFigureOut">
              <a:rPr lang="ru-RU" smtClean="0"/>
              <a:t>20.04.2017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C0236DA-9227-4E32-AEF0-94942B91E5BA}" type="slidenum">
              <a:rPr lang="ru-RU" smtClean="0"/>
              <a:t>‹#›</a:t>
            </a:fld>
            <a:endParaRPr lang="ru-RU"/>
          </a:p>
        </p:txBody>
      </p:sp>
    </p:spTree>
    <p:extLst>
      <p:ext uri="{BB962C8B-B14F-4D97-AF65-F5344CB8AC3E}">
        <p14:creationId xmlns:p14="http://schemas.microsoft.com/office/powerpoint/2010/main" val="51308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302087AD-AFF1-47E1-AABD-C282890A66A5}" type="datetimeFigureOut">
              <a:rPr lang="ru-RU" smtClean="0"/>
              <a:t>20.04.2017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C0236DA-9227-4E32-AEF0-94942B91E5BA}" type="slidenum">
              <a:rPr lang="ru-RU" smtClean="0"/>
              <a:t>‹#›</a:t>
            </a:fld>
            <a:endParaRPr lang="ru-RU"/>
          </a:p>
        </p:txBody>
      </p:sp>
    </p:spTree>
    <p:extLst>
      <p:ext uri="{BB962C8B-B14F-4D97-AF65-F5344CB8AC3E}">
        <p14:creationId xmlns:p14="http://schemas.microsoft.com/office/powerpoint/2010/main" val="2128893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302087AD-AFF1-47E1-AABD-C282890A66A5}" type="datetimeFigureOut">
              <a:rPr lang="ru-RU" smtClean="0"/>
              <a:t>20.04.2017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C0236DA-9227-4E32-AEF0-94942B91E5BA}" type="slidenum">
              <a:rPr lang="ru-RU" smtClean="0"/>
              <a:t>‹#›</a:t>
            </a:fld>
            <a:endParaRPr lang="ru-RU"/>
          </a:p>
        </p:txBody>
      </p:sp>
    </p:spTree>
    <p:extLst>
      <p:ext uri="{BB962C8B-B14F-4D97-AF65-F5344CB8AC3E}">
        <p14:creationId xmlns:p14="http://schemas.microsoft.com/office/powerpoint/2010/main" val="2168675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302087AD-AFF1-47E1-AABD-C282890A66A5}" type="datetimeFigureOut">
              <a:rPr lang="ru-RU" smtClean="0"/>
              <a:t>20.04.2017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C0236DA-9227-4E32-AEF0-94942B91E5BA}" type="slidenum">
              <a:rPr lang="ru-RU" smtClean="0"/>
              <a:t>‹#›</a:t>
            </a:fld>
            <a:endParaRPr lang="ru-RU"/>
          </a:p>
        </p:txBody>
      </p:sp>
    </p:spTree>
    <p:extLst>
      <p:ext uri="{BB962C8B-B14F-4D97-AF65-F5344CB8AC3E}">
        <p14:creationId xmlns:p14="http://schemas.microsoft.com/office/powerpoint/2010/main" val="3092493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02087AD-AFF1-47E1-AABD-C282890A66A5}" type="datetimeFigureOut">
              <a:rPr lang="ru-RU" smtClean="0"/>
              <a:t>20.04.2017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C0236DA-9227-4E32-AEF0-94942B91E5BA}" type="slidenum">
              <a:rPr lang="ru-RU" smtClean="0"/>
              <a:t>‹#›</a:t>
            </a:fld>
            <a:endParaRPr lang="ru-RU"/>
          </a:p>
        </p:txBody>
      </p:sp>
    </p:spTree>
    <p:extLst>
      <p:ext uri="{BB962C8B-B14F-4D97-AF65-F5344CB8AC3E}">
        <p14:creationId xmlns:p14="http://schemas.microsoft.com/office/powerpoint/2010/main" val="2838115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302087AD-AFF1-47E1-AABD-C282890A66A5}" type="datetimeFigureOut">
              <a:rPr lang="ru-RU" smtClean="0"/>
              <a:t>20.04.2017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C0236DA-9227-4E32-AEF0-94942B91E5BA}" type="slidenum">
              <a:rPr lang="ru-RU" smtClean="0"/>
              <a:t>‹#›</a:t>
            </a:fld>
            <a:endParaRPr lang="ru-RU"/>
          </a:p>
        </p:txBody>
      </p:sp>
    </p:spTree>
    <p:extLst>
      <p:ext uri="{BB962C8B-B14F-4D97-AF65-F5344CB8AC3E}">
        <p14:creationId xmlns:p14="http://schemas.microsoft.com/office/powerpoint/2010/main" val="78267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302087AD-AFF1-47E1-AABD-C282890A66A5}" type="datetimeFigureOut">
              <a:rPr lang="ru-RU" smtClean="0"/>
              <a:t>20.04.2017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C0236DA-9227-4E32-AEF0-94942B91E5BA}" type="slidenum">
              <a:rPr lang="ru-RU" smtClean="0"/>
              <a:t>‹#›</a:t>
            </a:fld>
            <a:endParaRPr lang="ru-RU"/>
          </a:p>
        </p:txBody>
      </p:sp>
    </p:spTree>
    <p:extLst>
      <p:ext uri="{BB962C8B-B14F-4D97-AF65-F5344CB8AC3E}">
        <p14:creationId xmlns:p14="http://schemas.microsoft.com/office/powerpoint/2010/main" val="2536744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2087AD-AFF1-47E1-AABD-C282890A66A5}" type="datetimeFigureOut">
              <a:rPr lang="ru-RU" smtClean="0"/>
              <a:t>20.04.2017</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0236DA-9227-4E32-AEF0-94942B91E5BA}" type="slidenum">
              <a:rPr lang="ru-RU" smtClean="0"/>
              <a:t>‹#›</a:t>
            </a:fld>
            <a:endParaRPr lang="ru-RU"/>
          </a:p>
        </p:txBody>
      </p:sp>
    </p:spTree>
    <p:extLst>
      <p:ext uri="{BB962C8B-B14F-4D97-AF65-F5344CB8AC3E}">
        <p14:creationId xmlns:p14="http://schemas.microsoft.com/office/powerpoint/2010/main" val="42678581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F5D3F-EA7D-45B3-9285-035EE2A5F50F}" type="datetimeFigureOut">
              <a:rPr lang="ru-RU" smtClean="0"/>
              <a:t>20.04.2017</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E48A38-C2BA-40FC-B27D-32FD3E030507}" type="slidenum">
              <a:rPr lang="ru-RU" smtClean="0"/>
              <a:t>‹#›</a:t>
            </a:fld>
            <a:endParaRPr lang="ru-RU"/>
          </a:p>
        </p:txBody>
      </p:sp>
    </p:spTree>
    <p:extLst>
      <p:ext uri="{BB962C8B-B14F-4D97-AF65-F5344CB8AC3E}">
        <p14:creationId xmlns:p14="http://schemas.microsoft.com/office/powerpoint/2010/main" val="125418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hyperlink" Target="http://www.rfidjournal.com/glossary/term?400" TargetMode="External"/><Relationship Id="rId13" Type="http://schemas.openxmlformats.org/officeDocument/2006/relationships/hyperlink" Target="http://www.rfidjournal.com/glossary/term?129" TargetMode="External"/><Relationship Id="rId18" Type="http://schemas.openxmlformats.org/officeDocument/2006/relationships/hyperlink" Target="http://www.rfidjournal.com/glossary/term?55" TargetMode="External"/><Relationship Id="rId3" Type="http://schemas.openxmlformats.org/officeDocument/2006/relationships/hyperlink" Target="http://www.rfidjournal.com/glossary/term?126" TargetMode="External"/><Relationship Id="rId7" Type="http://schemas.openxmlformats.org/officeDocument/2006/relationships/hyperlink" Target="http://www.rfidjournal.com/glossary/term?128" TargetMode="External"/><Relationship Id="rId12" Type="http://schemas.openxmlformats.org/officeDocument/2006/relationships/hyperlink" Target="http://www.rfidjournal.com/glossary/term?321" TargetMode="External"/><Relationship Id="rId17" Type="http://schemas.openxmlformats.org/officeDocument/2006/relationships/hyperlink" Target="http://www.rfidjournal.com/glossary/term?54" TargetMode="External"/><Relationship Id="rId2" Type="http://schemas.openxmlformats.org/officeDocument/2006/relationships/hyperlink" Target="http://www.rfidjournal.com/glossary/term?125" TargetMode="External"/><Relationship Id="rId16" Type="http://schemas.openxmlformats.org/officeDocument/2006/relationships/hyperlink" Target="http://www.rfidjournal.com/glossary/term?64" TargetMode="External"/><Relationship Id="rId20" Type="http://schemas.openxmlformats.org/officeDocument/2006/relationships/hyperlink" Target="http://www.rfidjournal.com/glossary/term?58" TargetMode="External"/><Relationship Id="rId1" Type="http://schemas.openxmlformats.org/officeDocument/2006/relationships/slideLayout" Target="../slideLayouts/slideLayout2.xml"/><Relationship Id="rId6" Type="http://schemas.openxmlformats.org/officeDocument/2006/relationships/hyperlink" Target="http://www.rfidjournal.com/glossary/term?157" TargetMode="External"/><Relationship Id="rId11" Type="http://schemas.openxmlformats.org/officeDocument/2006/relationships/hyperlink" Target="http://www.rfidjournal.com/glossary/term?221" TargetMode="External"/><Relationship Id="rId5" Type="http://schemas.openxmlformats.org/officeDocument/2006/relationships/hyperlink" Target="http://www.rfidjournal.com/glossary/term?14" TargetMode="External"/><Relationship Id="rId15" Type="http://schemas.openxmlformats.org/officeDocument/2006/relationships/hyperlink" Target="http://www.rfidjournal.com/glossary/term?165" TargetMode="External"/><Relationship Id="rId10" Type="http://schemas.openxmlformats.org/officeDocument/2006/relationships/hyperlink" Target="http://www.rfidjournal.com/glossary/term?8" TargetMode="External"/><Relationship Id="rId19" Type="http://schemas.openxmlformats.org/officeDocument/2006/relationships/hyperlink" Target="http://www.rfidjournal.com/glossary/term?4" TargetMode="External"/><Relationship Id="rId4" Type="http://schemas.openxmlformats.org/officeDocument/2006/relationships/hyperlink" Target="http://www.rfidjournal.com/glossary/term?12" TargetMode="External"/><Relationship Id="rId9" Type="http://schemas.openxmlformats.org/officeDocument/2006/relationships/hyperlink" Target="http://www.rfidjournal.com/glossary/term?137" TargetMode="External"/><Relationship Id="rId14" Type="http://schemas.openxmlformats.org/officeDocument/2006/relationships/hyperlink" Target="http://www.rfidjournal.com/glossary/term?11"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www.cleverence.ru/hardware/mdc/" TargetMode="External"/><Relationship Id="rId2" Type="http://schemas.openxmlformats.org/officeDocument/2006/relationships/hyperlink" Target="http://www.cleverence.ru/mobile-smarts/" TargetMode="Externa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Заголовок 1"/>
          <p:cNvSpPr txBox="1">
            <a:spLocks/>
          </p:cNvSpPr>
          <p:nvPr/>
        </p:nvSpPr>
        <p:spPr>
          <a:xfrm>
            <a:off x="746976" y="2071888"/>
            <a:ext cx="5409125" cy="27142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5700" b="1" dirty="0">
                <a:solidFill>
                  <a:srgbClr val="FF0000"/>
                </a:solidFill>
                <a:latin typeface="Corbel" panose="020B0503020204020204" pitchFamily="34" charset="0"/>
                <a:ea typeface="Malgun Gothic" panose="020B0503020000020004" pitchFamily="34" charset="-127"/>
              </a:rPr>
              <a:t>RFID</a:t>
            </a:r>
            <a:endParaRPr lang="ru-RU" sz="15700" b="1" dirty="0">
              <a:solidFill>
                <a:srgbClr val="FF0000"/>
              </a:solidFill>
              <a:latin typeface="Corbel" panose="020B0503020204020204" pitchFamily="34" charset="0"/>
              <a:ea typeface="Malgun Gothic" panose="020B0503020000020004" pitchFamily="34" charset="-127"/>
            </a:endParaRPr>
          </a:p>
        </p:txBody>
      </p:sp>
      <p:sp>
        <p:nvSpPr>
          <p:cNvPr id="8" name="TextBox 7"/>
          <p:cNvSpPr txBox="1"/>
          <p:nvPr/>
        </p:nvSpPr>
        <p:spPr>
          <a:xfrm>
            <a:off x="914401" y="4369627"/>
            <a:ext cx="6375041" cy="523220"/>
          </a:xfrm>
          <a:prstGeom prst="rect">
            <a:avLst/>
          </a:prstGeom>
          <a:noFill/>
        </p:spPr>
        <p:txBody>
          <a:bodyPr wrap="square" rtlCol="0">
            <a:spAutoFit/>
          </a:bodyPr>
          <a:lstStyle/>
          <a:p>
            <a:r>
              <a:rPr lang="ru-RU" sz="2800" b="1" dirty="0">
                <a:solidFill>
                  <a:schemeClr val="bg1"/>
                </a:solidFill>
                <a:latin typeface="Corbel" panose="020B0503020204020204" pitchFamily="34" charset="0"/>
              </a:rPr>
              <a:t>СУПЕРТЕХНОЛОГИИ УЖЕ СЕГОДНЯ</a:t>
            </a:r>
          </a:p>
        </p:txBody>
      </p:sp>
    </p:spTree>
    <p:extLst>
      <p:ext uri="{BB962C8B-B14F-4D97-AF65-F5344CB8AC3E}">
        <p14:creationId xmlns:p14="http://schemas.microsoft.com/office/powerpoint/2010/main" val="16754633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12524" y="3478924"/>
            <a:ext cx="4166077" cy="369332"/>
          </a:xfrm>
          <a:prstGeom prst="rect">
            <a:avLst/>
          </a:prstGeom>
          <a:noFill/>
        </p:spPr>
        <p:txBody>
          <a:bodyPr wrap="none" rtlCol="0">
            <a:spAutoFit/>
          </a:bodyPr>
          <a:lstStyle/>
          <a:p>
            <a:r>
              <a:rPr lang="ru-RU" dirty="0" smtClean="0"/>
              <a:t>Как же правильно маркировать товары?</a:t>
            </a:r>
            <a:endParaRPr lang="ru-RU" dirty="0"/>
          </a:p>
        </p:txBody>
      </p:sp>
      <p:sp>
        <p:nvSpPr>
          <p:cNvPr id="5" name="TextBox 4"/>
          <p:cNvSpPr txBox="1"/>
          <p:nvPr/>
        </p:nvSpPr>
        <p:spPr>
          <a:xfrm>
            <a:off x="5764924" y="4093780"/>
            <a:ext cx="3300391" cy="369332"/>
          </a:xfrm>
          <a:prstGeom prst="rect">
            <a:avLst/>
          </a:prstGeom>
          <a:noFill/>
        </p:spPr>
        <p:txBody>
          <a:bodyPr wrap="none" rtlCol="0">
            <a:spAutoFit/>
          </a:bodyPr>
          <a:lstStyle/>
          <a:p>
            <a:r>
              <a:rPr lang="ru-RU" dirty="0" smtClean="0"/>
              <a:t>По общепринятым стандартам!</a:t>
            </a:r>
            <a:endParaRPr lang="ru-RU" dirty="0"/>
          </a:p>
        </p:txBody>
      </p:sp>
    </p:spTree>
    <p:extLst>
      <p:ext uri="{BB962C8B-B14F-4D97-AF65-F5344CB8AC3E}">
        <p14:creationId xmlns:p14="http://schemas.microsoft.com/office/powerpoint/2010/main" val="34838780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838200" y="48718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Corbel" panose="020B0503020204020204" pitchFamily="34" charset="0"/>
              </a:rPr>
              <a:t>RFID </a:t>
            </a:r>
            <a:r>
              <a:rPr lang="ru-RU" b="1" dirty="0">
                <a:latin typeface="Corbel" panose="020B0503020204020204" pitchFamily="34" charset="0"/>
              </a:rPr>
              <a:t>– технология стандартов!</a:t>
            </a:r>
          </a:p>
        </p:txBody>
      </p:sp>
      <p:sp>
        <p:nvSpPr>
          <p:cNvPr id="6" name="Прямоугольник 5"/>
          <p:cNvSpPr/>
          <p:nvPr/>
        </p:nvSpPr>
        <p:spPr>
          <a:xfrm>
            <a:off x="6828622" y="1985381"/>
            <a:ext cx="2284864" cy="2554545"/>
          </a:xfrm>
          <a:prstGeom prst="rect">
            <a:avLst/>
          </a:prstGeom>
        </p:spPr>
        <p:txBody>
          <a:bodyPr wrap="square">
            <a:spAutoFit/>
          </a:bodyPr>
          <a:lstStyle/>
          <a:p>
            <a:pPr algn="r" fontAlgn="base"/>
            <a:r>
              <a:rPr lang="en-US" sz="4000" b="1" dirty="0">
                <a:solidFill>
                  <a:schemeClr val="accent5">
                    <a:lumMod val="75000"/>
                  </a:schemeClr>
                </a:solidFill>
                <a:effectLst/>
                <a:latin typeface="Corbel" panose="020B0503020204020204" pitchFamily="34" charset="0"/>
              </a:rPr>
              <a:t>ISO</a:t>
            </a:r>
            <a:endParaRPr lang="en-US" sz="4000" dirty="0">
              <a:solidFill>
                <a:srgbClr val="373737"/>
              </a:solidFill>
              <a:effectLst/>
              <a:latin typeface="Corbel" panose="020B0503020204020204" pitchFamily="34" charset="0"/>
            </a:endParaRPr>
          </a:p>
          <a:p>
            <a:pPr algn="r" fontAlgn="base"/>
            <a:r>
              <a:rPr lang="en-US" sz="4000" b="1" dirty="0">
                <a:solidFill>
                  <a:schemeClr val="accent5">
                    <a:lumMod val="75000"/>
                  </a:schemeClr>
                </a:solidFill>
                <a:effectLst/>
                <a:latin typeface="Corbel" panose="020B0503020204020204" pitchFamily="34" charset="0"/>
              </a:rPr>
              <a:t>IEC</a:t>
            </a:r>
            <a:r>
              <a:rPr lang="en-US" sz="4000" dirty="0">
                <a:solidFill>
                  <a:srgbClr val="373737"/>
                </a:solidFill>
                <a:effectLst/>
                <a:latin typeface="Corbel" panose="020B0503020204020204" pitchFamily="34" charset="0"/>
              </a:rPr>
              <a:t> </a:t>
            </a:r>
            <a:endParaRPr lang="ru-RU" sz="4000" dirty="0">
              <a:solidFill>
                <a:srgbClr val="373737"/>
              </a:solidFill>
              <a:effectLst/>
              <a:latin typeface="Corbel" panose="020B0503020204020204" pitchFamily="34" charset="0"/>
            </a:endParaRPr>
          </a:p>
          <a:p>
            <a:pPr algn="r" fontAlgn="base"/>
            <a:r>
              <a:rPr lang="en-US" sz="4000" b="1" dirty="0">
                <a:solidFill>
                  <a:schemeClr val="accent5">
                    <a:lumMod val="75000"/>
                  </a:schemeClr>
                </a:solidFill>
                <a:effectLst/>
                <a:latin typeface="Corbel" panose="020B0503020204020204" pitchFamily="34" charset="0"/>
              </a:rPr>
              <a:t>GS1</a:t>
            </a:r>
            <a:r>
              <a:rPr lang="en-US" sz="4000" dirty="0">
                <a:solidFill>
                  <a:srgbClr val="373737"/>
                </a:solidFill>
                <a:effectLst/>
                <a:latin typeface="Corbel" panose="020B0503020204020204" pitchFamily="34" charset="0"/>
              </a:rPr>
              <a:t> </a:t>
            </a:r>
            <a:endParaRPr lang="ru-RU" sz="4000" dirty="0">
              <a:solidFill>
                <a:srgbClr val="373737"/>
              </a:solidFill>
              <a:effectLst/>
              <a:latin typeface="Corbel" panose="020B0503020204020204" pitchFamily="34" charset="0"/>
            </a:endParaRPr>
          </a:p>
          <a:p>
            <a:pPr algn="r" fontAlgn="base"/>
            <a:r>
              <a:rPr lang="en-US" sz="4000" b="1" dirty="0">
                <a:solidFill>
                  <a:schemeClr val="accent5">
                    <a:lumMod val="75000"/>
                  </a:schemeClr>
                </a:solidFill>
                <a:effectLst/>
                <a:latin typeface="Corbel" panose="020B0503020204020204" pitchFamily="34" charset="0"/>
              </a:rPr>
              <a:t>IEEE</a:t>
            </a:r>
            <a:endParaRPr lang="en-US" sz="4000" dirty="0">
              <a:solidFill>
                <a:srgbClr val="373737"/>
              </a:solidFill>
              <a:effectLst/>
              <a:latin typeface="Corbel" panose="020B0503020204020204" pitchFamily="34" charset="0"/>
            </a:endParaRPr>
          </a:p>
        </p:txBody>
      </p:sp>
      <p:sp>
        <p:nvSpPr>
          <p:cNvPr id="7" name="Прямоугольник 6"/>
          <p:cNvSpPr/>
          <p:nvPr/>
        </p:nvSpPr>
        <p:spPr>
          <a:xfrm>
            <a:off x="1220232" y="1728663"/>
            <a:ext cx="4371271" cy="4401205"/>
          </a:xfrm>
          <a:prstGeom prst="rect">
            <a:avLst/>
          </a:prstGeom>
        </p:spPr>
        <p:txBody>
          <a:bodyPr wrap="square">
            <a:spAutoFit/>
          </a:bodyPr>
          <a:lstStyle/>
          <a:p>
            <a:pPr algn="r" fontAlgn="base"/>
            <a:r>
              <a:rPr lang="ru-RU" sz="4000" b="1" dirty="0">
                <a:solidFill>
                  <a:schemeClr val="accent5">
                    <a:lumMod val="75000"/>
                  </a:schemeClr>
                </a:solidFill>
                <a:latin typeface="Corbel" panose="020B0503020204020204" pitchFamily="34" charset="0"/>
              </a:rPr>
              <a:t>РОССТАНДАРТ</a:t>
            </a:r>
            <a:endParaRPr lang="ru-RU" sz="4000" dirty="0">
              <a:latin typeface="Corbel" panose="020B0503020204020204" pitchFamily="34" charset="0"/>
            </a:endParaRPr>
          </a:p>
          <a:p>
            <a:pPr algn="r" fontAlgn="base"/>
            <a:r>
              <a:rPr lang="en-US" sz="4000" b="1" dirty="0">
                <a:solidFill>
                  <a:schemeClr val="accent5">
                    <a:lumMod val="75000"/>
                  </a:schemeClr>
                </a:solidFill>
                <a:latin typeface="Corbel" panose="020B0503020204020204" pitchFamily="34" charset="0"/>
              </a:rPr>
              <a:t>CEN</a:t>
            </a:r>
            <a:endParaRPr lang="ru-RU" sz="4000" b="1" dirty="0">
              <a:solidFill>
                <a:schemeClr val="accent5">
                  <a:lumMod val="75000"/>
                </a:schemeClr>
              </a:solidFill>
              <a:latin typeface="Corbel" panose="020B0503020204020204" pitchFamily="34" charset="0"/>
            </a:endParaRPr>
          </a:p>
          <a:p>
            <a:pPr algn="r" fontAlgn="base"/>
            <a:r>
              <a:rPr lang="en-US" sz="4000" b="1" dirty="0">
                <a:solidFill>
                  <a:schemeClr val="accent5">
                    <a:lumMod val="75000"/>
                  </a:schemeClr>
                </a:solidFill>
                <a:latin typeface="Corbel" panose="020B0503020204020204" pitchFamily="34" charset="0"/>
              </a:rPr>
              <a:t>ETSI</a:t>
            </a:r>
            <a:endParaRPr lang="ru-RU" sz="4000" b="1" dirty="0">
              <a:solidFill>
                <a:schemeClr val="accent5">
                  <a:lumMod val="75000"/>
                </a:schemeClr>
              </a:solidFill>
              <a:latin typeface="Corbel" panose="020B0503020204020204" pitchFamily="34" charset="0"/>
            </a:endParaRPr>
          </a:p>
          <a:p>
            <a:pPr algn="r" fontAlgn="base"/>
            <a:r>
              <a:rPr lang="en-US" sz="4000" b="1" dirty="0">
                <a:solidFill>
                  <a:schemeClr val="accent5">
                    <a:lumMod val="75000"/>
                  </a:schemeClr>
                </a:solidFill>
                <a:latin typeface="Corbel" panose="020B0503020204020204" pitchFamily="34" charset="0"/>
              </a:rPr>
              <a:t>ERO</a:t>
            </a:r>
            <a:endParaRPr lang="ru-RU" sz="4000" b="1" dirty="0">
              <a:solidFill>
                <a:schemeClr val="accent5">
                  <a:lumMod val="75000"/>
                </a:schemeClr>
              </a:solidFill>
              <a:latin typeface="Corbel" panose="020B0503020204020204" pitchFamily="34" charset="0"/>
            </a:endParaRPr>
          </a:p>
          <a:p>
            <a:pPr algn="r" fontAlgn="base"/>
            <a:r>
              <a:rPr lang="en-US" sz="4000" b="1" dirty="0">
                <a:solidFill>
                  <a:schemeClr val="accent5">
                    <a:lumMod val="75000"/>
                  </a:schemeClr>
                </a:solidFill>
                <a:latin typeface="Corbel" panose="020B0503020204020204" pitchFamily="34" charset="0"/>
              </a:rPr>
              <a:t>ANSI</a:t>
            </a:r>
            <a:endParaRPr lang="ru-RU" sz="4000" b="1" dirty="0">
              <a:solidFill>
                <a:schemeClr val="accent5">
                  <a:lumMod val="75000"/>
                </a:schemeClr>
              </a:solidFill>
              <a:latin typeface="Corbel" panose="020B0503020204020204" pitchFamily="34" charset="0"/>
            </a:endParaRPr>
          </a:p>
          <a:p>
            <a:pPr algn="r" fontAlgn="base"/>
            <a:r>
              <a:rPr lang="en-US" sz="4000" b="1" dirty="0">
                <a:solidFill>
                  <a:schemeClr val="accent5">
                    <a:lumMod val="75000"/>
                  </a:schemeClr>
                </a:solidFill>
                <a:latin typeface="Corbel" panose="020B0503020204020204" pitchFamily="34" charset="0"/>
              </a:rPr>
              <a:t>NAFTA</a:t>
            </a:r>
            <a:endParaRPr lang="ru-RU" sz="4000" b="1" dirty="0">
              <a:solidFill>
                <a:schemeClr val="accent5">
                  <a:lumMod val="75000"/>
                </a:schemeClr>
              </a:solidFill>
              <a:latin typeface="Corbel" panose="020B0503020204020204" pitchFamily="34" charset="0"/>
            </a:endParaRPr>
          </a:p>
          <a:p>
            <a:pPr algn="r" fontAlgn="base"/>
            <a:r>
              <a:rPr lang="en-US" sz="4000" b="1" dirty="0">
                <a:solidFill>
                  <a:schemeClr val="accent5">
                    <a:lumMod val="75000"/>
                  </a:schemeClr>
                </a:solidFill>
                <a:latin typeface="Corbel" panose="020B0503020204020204" pitchFamily="34" charset="0"/>
              </a:rPr>
              <a:t>FCC</a:t>
            </a:r>
            <a:endParaRPr lang="en-US" sz="4000" dirty="0">
              <a:latin typeface="Corbel" panose="020B0503020204020204" pitchFamily="34" charset="0"/>
            </a:endParaRPr>
          </a:p>
        </p:txBody>
      </p:sp>
      <p:sp>
        <p:nvSpPr>
          <p:cNvPr id="8" name="Заголовок 1"/>
          <p:cNvSpPr txBox="1">
            <a:spLocks/>
          </p:cNvSpPr>
          <p:nvPr/>
        </p:nvSpPr>
        <p:spPr>
          <a:xfrm>
            <a:off x="583324" y="5467086"/>
            <a:ext cx="1102535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smtClean="0">
                <a:latin typeface="Corbel" panose="020B0503020204020204" pitchFamily="34" charset="0"/>
              </a:rPr>
              <a:t>ВЛЮЧЕНО В СОФТ КЛЕВЕРНС !!!!!!!!!!!!1</a:t>
            </a:r>
            <a:endParaRPr lang="ru-RU" b="1" dirty="0">
              <a:latin typeface="Corbel" panose="020B0503020204020204" pitchFamily="34" charset="0"/>
            </a:endParaRPr>
          </a:p>
        </p:txBody>
      </p:sp>
    </p:spTree>
    <p:extLst>
      <p:ext uri="{BB962C8B-B14F-4D97-AF65-F5344CB8AC3E}">
        <p14:creationId xmlns:p14="http://schemas.microsoft.com/office/powerpoint/2010/main" val="180785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838200" y="48718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Corbel" panose="020B0503020204020204" pitchFamily="34" charset="0"/>
              </a:rPr>
              <a:t>RFID </a:t>
            </a:r>
            <a:r>
              <a:rPr lang="ru-RU" b="1" dirty="0">
                <a:latin typeface="Corbel" panose="020B0503020204020204" pitchFamily="34" charset="0"/>
              </a:rPr>
              <a:t>– для чего стандарты?</a:t>
            </a:r>
          </a:p>
        </p:txBody>
      </p:sp>
      <p:sp>
        <p:nvSpPr>
          <p:cNvPr id="5" name="Прямоугольник 4"/>
          <p:cNvSpPr/>
          <p:nvPr/>
        </p:nvSpPr>
        <p:spPr>
          <a:xfrm>
            <a:off x="838200" y="2332316"/>
            <a:ext cx="10088301" cy="1569660"/>
          </a:xfrm>
          <a:prstGeom prst="rect">
            <a:avLst/>
          </a:prstGeom>
        </p:spPr>
        <p:txBody>
          <a:bodyPr wrap="square">
            <a:spAutoFit/>
          </a:bodyPr>
          <a:lstStyle/>
          <a:p>
            <a:pPr marL="285750" indent="-285750" fontAlgn="base">
              <a:buFont typeface="Arial" panose="020B0604020202020204" pitchFamily="34" charset="0"/>
              <a:buChar char="•"/>
            </a:pPr>
            <a:r>
              <a:rPr lang="ru-RU" sz="2400" dirty="0" smtClean="0">
                <a:latin typeface="Corbel" panose="020B0503020204020204" pitchFamily="34" charset="0"/>
              </a:rPr>
              <a:t>Чтобы не перепутать товар или имущество компании!</a:t>
            </a:r>
          </a:p>
          <a:p>
            <a:pPr marL="285750" indent="-285750" fontAlgn="base">
              <a:buFont typeface="Arial" panose="020B0604020202020204" pitchFamily="34" charset="0"/>
              <a:buChar char="•"/>
            </a:pPr>
            <a:r>
              <a:rPr lang="ru-RU" sz="2400" dirty="0" smtClean="0">
                <a:latin typeface="Corbel" panose="020B0503020204020204" pitchFamily="34" charset="0"/>
              </a:rPr>
              <a:t>ЕДИНАЯ ИНФОРМАЦИОННАЯ БАЗА ОБЪЕКТОВ МАРКИРОВКИ</a:t>
            </a:r>
            <a:endParaRPr lang="ru-RU" sz="2400" dirty="0">
              <a:latin typeface="Corbel" panose="020B0503020204020204" pitchFamily="34" charset="0"/>
            </a:endParaRPr>
          </a:p>
          <a:p>
            <a:pPr fontAlgn="base"/>
            <a:r>
              <a:rPr lang="ru-RU" sz="2400" dirty="0">
                <a:latin typeface="Corbel" panose="020B0503020204020204" pitchFamily="34" charset="0"/>
              </a:rPr>
              <a:t>Важна прозрачность движения товаров в цепочке поставок</a:t>
            </a:r>
          </a:p>
          <a:p>
            <a:pPr fontAlgn="base"/>
            <a:endParaRPr lang="en-US" sz="2400" dirty="0">
              <a:latin typeface="Corbel" panose="020B0503020204020204" pitchFamily="34" charset="0"/>
            </a:endParaRPr>
          </a:p>
        </p:txBody>
      </p:sp>
    </p:spTree>
    <p:extLst>
      <p:ext uri="{BB962C8B-B14F-4D97-AF65-F5344CB8AC3E}">
        <p14:creationId xmlns:p14="http://schemas.microsoft.com/office/powerpoint/2010/main" val="21256261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1267691"/>
            <a:ext cx="12192000" cy="43226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3800" b="1" dirty="0" smtClean="0">
                <a:latin typeface="Corbel" panose="020B0503020204020204" pitchFamily="34" charset="0"/>
              </a:rPr>
              <a:t>Каждый маркированный объект </a:t>
            </a:r>
            <a:r>
              <a:rPr lang="en-US" sz="33800" b="1" dirty="0" smtClean="0">
                <a:latin typeface="Corbel" panose="020B0503020204020204" pitchFamily="34" charset="0"/>
              </a:rPr>
              <a:t>RFID-</a:t>
            </a:r>
            <a:r>
              <a:rPr lang="ru-RU" sz="33800" b="1" dirty="0" smtClean="0">
                <a:latin typeface="Corbel" panose="020B0503020204020204" pitchFamily="34" charset="0"/>
              </a:rPr>
              <a:t>меткой</a:t>
            </a:r>
          </a:p>
          <a:p>
            <a:pPr algn="ctr"/>
            <a:r>
              <a:rPr lang="ru-RU" sz="33800" b="1" dirty="0">
                <a:latin typeface="Corbel" panose="020B0503020204020204" pitchFamily="34" charset="0"/>
              </a:rPr>
              <a:t> </a:t>
            </a:r>
            <a:r>
              <a:rPr lang="ru-RU" sz="33800" b="1" dirty="0" smtClean="0">
                <a:latin typeface="Corbel" panose="020B0503020204020204" pitchFamily="34" charset="0"/>
              </a:rPr>
              <a:t>уникален в мире</a:t>
            </a:r>
            <a:endParaRPr lang="ru-RU" sz="33800" b="1" dirty="0">
              <a:latin typeface="Corbel" panose="020B0503020204020204" pitchFamily="34" charset="0"/>
            </a:endParaRPr>
          </a:p>
        </p:txBody>
      </p:sp>
      <p:sp>
        <p:nvSpPr>
          <p:cNvPr id="2" name="TextBox 1"/>
          <p:cNvSpPr txBox="1"/>
          <p:nvPr/>
        </p:nvSpPr>
        <p:spPr>
          <a:xfrm>
            <a:off x="0" y="5590310"/>
            <a:ext cx="12192000" cy="369332"/>
          </a:xfrm>
          <a:prstGeom prst="rect">
            <a:avLst/>
          </a:prstGeom>
          <a:noFill/>
        </p:spPr>
        <p:txBody>
          <a:bodyPr wrap="square" rtlCol="0">
            <a:spAutoFit/>
          </a:bodyPr>
          <a:lstStyle/>
          <a:p>
            <a:pPr algn="ctr"/>
            <a:r>
              <a:rPr lang="en-US" dirty="0"/>
              <a:t>(electronic product code)</a:t>
            </a:r>
            <a:endParaRPr lang="ru-RU" dirty="0"/>
          </a:p>
        </p:txBody>
      </p:sp>
      <p:sp>
        <p:nvSpPr>
          <p:cNvPr id="6" name="TextBox 5"/>
          <p:cNvSpPr txBox="1"/>
          <p:nvPr/>
        </p:nvSpPr>
        <p:spPr>
          <a:xfrm>
            <a:off x="0" y="510344"/>
            <a:ext cx="12192000" cy="369332"/>
          </a:xfrm>
          <a:prstGeom prst="rect">
            <a:avLst/>
          </a:prstGeom>
          <a:noFill/>
        </p:spPr>
        <p:txBody>
          <a:bodyPr wrap="square" rtlCol="0">
            <a:spAutoFit/>
          </a:bodyPr>
          <a:lstStyle/>
          <a:p>
            <a:pPr algn="ctr"/>
            <a:r>
              <a:rPr lang="en-US" dirty="0"/>
              <a:t>(</a:t>
            </a:r>
            <a:r>
              <a:rPr lang="ru-RU" dirty="0"/>
              <a:t>единая база данных</a:t>
            </a:r>
            <a:r>
              <a:rPr lang="en-US" dirty="0"/>
              <a:t>)</a:t>
            </a:r>
            <a:endParaRPr lang="ru-RU" dirty="0"/>
          </a:p>
        </p:txBody>
      </p:sp>
    </p:spTree>
    <p:extLst>
      <p:ext uri="{BB962C8B-B14F-4D97-AF65-F5344CB8AC3E}">
        <p14:creationId xmlns:p14="http://schemas.microsoft.com/office/powerpoint/2010/main" val="40429247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838200" y="48718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a:latin typeface="Corbel" panose="020B0503020204020204" pitchFamily="34" charset="0"/>
              </a:rPr>
              <a:t>Зачем это бизнесу</a:t>
            </a:r>
          </a:p>
        </p:txBody>
      </p:sp>
      <p:sp>
        <p:nvSpPr>
          <p:cNvPr id="3" name="Прямоугольник 2"/>
          <p:cNvSpPr/>
          <p:nvPr/>
        </p:nvSpPr>
        <p:spPr>
          <a:xfrm>
            <a:off x="2229134" y="1949315"/>
            <a:ext cx="8347880" cy="3970318"/>
          </a:xfrm>
          <a:prstGeom prst="rect">
            <a:avLst/>
          </a:prstGeom>
        </p:spPr>
        <p:txBody>
          <a:bodyPr wrap="square">
            <a:spAutoFit/>
          </a:bodyPr>
          <a:lstStyle/>
          <a:p>
            <a:pPr marL="285750" indent="-285750">
              <a:lnSpc>
                <a:spcPct val="150000"/>
              </a:lnSpc>
              <a:buFont typeface="Arial" panose="020B0604020202020204" pitchFamily="34" charset="0"/>
              <a:buChar char="•"/>
            </a:pPr>
            <a:r>
              <a:rPr lang="ru-RU" sz="2800" dirty="0" smtClean="0">
                <a:latin typeface="Corbel" panose="020B0503020204020204" pitchFamily="34" charset="0"/>
              </a:rPr>
              <a:t>Оптимизация </a:t>
            </a:r>
            <a:r>
              <a:rPr lang="ru-RU" sz="2800" dirty="0">
                <a:latin typeface="Corbel" panose="020B0503020204020204" pitchFamily="34" charset="0"/>
              </a:rPr>
              <a:t>складских запасов</a:t>
            </a:r>
          </a:p>
          <a:p>
            <a:pPr marL="285750" indent="-285750">
              <a:lnSpc>
                <a:spcPct val="150000"/>
              </a:lnSpc>
              <a:buFont typeface="Arial" panose="020B0604020202020204" pitchFamily="34" charset="0"/>
              <a:buChar char="•"/>
            </a:pPr>
            <a:r>
              <a:rPr lang="ru-RU" sz="2800" dirty="0">
                <a:latin typeface="Corbel" panose="020B0503020204020204" pitchFamily="34" charset="0"/>
              </a:rPr>
              <a:t>Сокращение ручных проверок</a:t>
            </a:r>
          </a:p>
          <a:p>
            <a:pPr marL="285750" indent="-285750">
              <a:lnSpc>
                <a:spcPct val="150000"/>
              </a:lnSpc>
              <a:buFont typeface="Arial" panose="020B0604020202020204" pitchFamily="34" charset="0"/>
              <a:buChar char="•"/>
            </a:pPr>
            <a:r>
              <a:rPr lang="ru-RU" sz="2800" dirty="0">
                <a:latin typeface="Corbel" panose="020B0503020204020204" pitchFamily="34" charset="0"/>
              </a:rPr>
              <a:t>Сокращение расходов на обработку заказов</a:t>
            </a:r>
          </a:p>
          <a:p>
            <a:pPr marL="285750" indent="-285750">
              <a:lnSpc>
                <a:spcPct val="150000"/>
              </a:lnSpc>
              <a:buFont typeface="Arial" panose="020B0604020202020204" pitchFamily="34" charset="0"/>
              <a:buChar char="•"/>
            </a:pPr>
            <a:r>
              <a:rPr lang="ru-RU" sz="2800" dirty="0">
                <a:latin typeface="Corbel" panose="020B0503020204020204" pitchFamily="34" charset="0"/>
              </a:rPr>
              <a:t>Сокращение затрат на логистику</a:t>
            </a:r>
          </a:p>
          <a:p>
            <a:pPr marL="285750" indent="-285750">
              <a:lnSpc>
                <a:spcPct val="150000"/>
              </a:lnSpc>
              <a:buFont typeface="Arial" panose="020B0604020202020204" pitchFamily="34" charset="0"/>
              <a:buChar char="•"/>
            </a:pPr>
            <a:r>
              <a:rPr lang="ru-RU" sz="2800" dirty="0">
                <a:latin typeface="Corbel" panose="020B0503020204020204" pitchFamily="34" charset="0"/>
              </a:rPr>
              <a:t>Сокращение требований к закупкам</a:t>
            </a:r>
          </a:p>
          <a:p>
            <a:pPr marL="285750" indent="-285750">
              <a:lnSpc>
                <a:spcPct val="150000"/>
              </a:lnSpc>
              <a:buFont typeface="Arial" panose="020B0604020202020204" pitchFamily="34" charset="0"/>
              <a:buChar char="•"/>
            </a:pPr>
            <a:r>
              <a:rPr lang="ru-RU" sz="2800" dirty="0">
                <a:latin typeface="Corbel" panose="020B0503020204020204" pitchFamily="34" charset="0"/>
              </a:rPr>
              <a:t>Улучшение использования активов</a:t>
            </a:r>
          </a:p>
        </p:txBody>
      </p:sp>
    </p:spTree>
    <p:extLst>
      <p:ext uri="{BB962C8B-B14F-4D97-AF65-F5344CB8AC3E}">
        <p14:creationId xmlns:p14="http://schemas.microsoft.com/office/powerpoint/2010/main" val="16704047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838200" y="48718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a:latin typeface="Corbel" panose="020B0503020204020204" pitchFamily="34" charset="0"/>
              </a:rPr>
              <a:t>Ещё одна проблема</a:t>
            </a:r>
          </a:p>
        </p:txBody>
      </p:sp>
      <p:sp>
        <p:nvSpPr>
          <p:cNvPr id="3" name="Прямоугольник 2"/>
          <p:cNvSpPr/>
          <p:nvPr/>
        </p:nvSpPr>
        <p:spPr>
          <a:xfrm>
            <a:off x="1922060" y="2573805"/>
            <a:ext cx="8347880" cy="671851"/>
          </a:xfrm>
          <a:prstGeom prst="rect">
            <a:avLst/>
          </a:prstGeom>
        </p:spPr>
        <p:txBody>
          <a:bodyPr wrap="square">
            <a:spAutoFit/>
          </a:bodyPr>
          <a:lstStyle/>
          <a:p>
            <a:pPr algn="ctr">
              <a:lnSpc>
                <a:spcPct val="150000"/>
              </a:lnSpc>
            </a:pPr>
            <a:r>
              <a:rPr lang="ru-RU" sz="2800" dirty="0">
                <a:latin typeface="Corbel" panose="020B0503020204020204" pitchFamily="34" charset="0"/>
              </a:rPr>
              <a:t>Никто не знает зачем он делает то, что он делает.</a:t>
            </a:r>
          </a:p>
        </p:txBody>
      </p:sp>
      <p:sp>
        <p:nvSpPr>
          <p:cNvPr id="4" name="Прямоугольник 3"/>
          <p:cNvSpPr/>
          <p:nvPr/>
        </p:nvSpPr>
        <p:spPr>
          <a:xfrm>
            <a:off x="838200" y="3842942"/>
            <a:ext cx="10962374" cy="1754326"/>
          </a:xfrm>
          <a:prstGeom prst="rect">
            <a:avLst/>
          </a:prstGeom>
        </p:spPr>
        <p:txBody>
          <a:bodyPr wrap="square">
            <a:spAutoFit/>
          </a:bodyPr>
          <a:lstStyle/>
          <a:p>
            <a:pPr>
              <a:lnSpc>
                <a:spcPct val="150000"/>
              </a:lnSpc>
            </a:pPr>
            <a:r>
              <a:rPr lang="ru-RU" sz="3600" dirty="0">
                <a:latin typeface="Segoe UI Semibold" panose="020B0702040204020203" pitchFamily="34" charset="0"/>
                <a:cs typeface="Segoe UI Semibold" panose="020B0702040204020203" pitchFamily="34" charset="0"/>
              </a:rPr>
              <a:t>Нет точных данных о стоимости товаров. Прибыль определяется с учётом погрешностей</a:t>
            </a:r>
          </a:p>
        </p:txBody>
      </p:sp>
      <p:sp>
        <p:nvSpPr>
          <p:cNvPr id="5" name="Прямоугольник 4"/>
          <p:cNvSpPr/>
          <p:nvPr/>
        </p:nvSpPr>
        <p:spPr>
          <a:xfrm>
            <a:off x="7188695" y="6012878"/>
            <a:ext cx="3092963" cy="456215"/>
          </a:xfrm>
          <a:prstGeom prst="rect">
            <a:avLst/>
          </a:prstGeom>
        </p:spPr>
        <p:txBody>
          <a:bodyPr wrap="none">
            <a:spAutoFit/>
          </a:bodyPr>
          <a:lstStyle/>
          <a:p>
            <a:pPr>
              <a:lnSpc>
                <a:spcPct val="150000"/>
              </a:lnSpc>
            </a:pPr>
            <a:r>
              <a:rPr lang="ru-RU" dirty="0" smtClean="0">
                <a:latin typeface="Segoe UI Semibold" panose="020B0702040204020203" pitchFamily="34" charset="0"/>
                <a:cs typeface="Segoe UI Semibold" panose="020B0702040204020203" pitchFamily="34" charset="0"/>
              </a:rPr>
              <a:t>Как эту проблему решить?</a:t>
            </a:r>
            <a:endParaRPr lang="ru-RU"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5791962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a:solidFill>
                  <a:srgbClr val="FF0000"/>
                </a:solidFill>
                <a:latin typeface="Corbel" panose="020B0503020204020204" pitchFamily="34" charset="0"/>
              </a:rPr>
              <a:t>Клеверенс</a:t>
            </a:r>
            <a:endParaRPr lang="ru-RU" dirty="0">
              <a:latin typeface="Corbel" panose="020B0503020204020204" pitchFamily="34" charset="0"/>
            </a:endParaRPr>
          </a:p>
        </p:txBody>
      </p:sp>
      <p:sp>
        <p:nvSpPr>
          <p:cNvPr id="4" name="TextBox 3"/>
          <p:cNvSpPr txBox="1"/>
          <p:nvPr/>
        </p:nvSpPr>
        <p:spPr>
          <a:xfrm>
            <a:off x="838199" y="3061732"/>
            <a:ext cx="10515602" cy="1200329"/>
          </a:xfrm>
          <a:prstGeom prst="rect">
            <a:avLst/>
          </a:prstGeom>
          <a:noFill/>
        </p:spPr>
        <p:txBody>
          <a:bodyPr wrap="square" rtlCol="0">
            <a:spAutoFit/>
          </a:bodyPr>
          <a:lstStyle/>
          <a:p>
            <a:pPr algn="ctr"/>
            <a:r>
              <a:rPr lang="ru-RU" sz="3600" dirty="0">
                <a:solidFill>
                  <a:srgbClr val="002060"/>
                </a:solidFill>
              </a:rPr>
              <a:t>Инструменты для увеличения ценности</a:t>
            </a:r>
          </a:p>
          <a:p>
            <a:pPr algn="ctr"/>
            <a:r>
              <a:rPr lang="ru-RU" sz="3600" dirty="0">
                <a:solidFill>
                  <a:srgbClr val="002060"/>
                </a:solidFill>
              </a:rPr>
              <a:t>в глазах покупателя</a:t>
            </a:r>
          </a:p>
        </p:txBody>
      </p:sp>
      <p:sp>
        <p:nvSpPr>
          <p:cNvPr id="5" name="Прямоугольник 4"/>
          <p:cNvSpPr/>
          <p:nvPr/>
        </p:nvSpPr>
        <p:spPr>
          <a:xfrm>
            <a:off x="7173643" y="6223195"/>
            <a:ext cx="4737451" cy="369332"/>
          </a:xfrm>
          <a:prstGeom prst="rect">
            <a:avLst/>
          </a:prstGeom>
        </p:spPr>
        <p:txBody>
          <a:bodyPr wrap="none">
            <a:spAutoFit/>
          </a:bodyPr>
          <a:lstStyle/>
          <a:p>
            <a:r>
              <a:rPr lang="ru-RU" dirty="0">
                <a:latin typeface="Corbel" panose="020B0503020204020204" pitchFamily="34" charset="0"/>
              </a:rPr>
              <a:t>(время меняться и двигаться вперёд - сейчас)</a:t>
            </a:r>
            <a:endParaRPr lang="ru-RU" dirty="0"/>
          </a:p>
        </p:txBody>
      </p:sp>
    </p:spTree>
    <p:extLst>
      <p:ext uri="{BB962C8B-B14F-4D97-AF65-F5344CB8AC3E}">
        <p14:creationId xmlns:p14="http://schemas.microsoft.com/office/powerpoint/2010/main" val="33891547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468" y="746235"/>
            <a:ext cx="10731064" cy="5365530"/>
          </a:xfrm>
          <a:prstGeom prst="rect">
            <a:avLst/>
          </a:prstGeom>
        </p:spPr>
      </p:pic>
    </p:spTree>
    <p:extLst>
      <p:ext uri="{BB962C8B-B14F-4D97-AF65-F5344CB8AC3E}">
        <p14:creationId xmlns:p14="http://schemas.microsoft.com/office/powerpoint/2010/main" val="19484572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latin typeface="Segoe UI Semibold" panose="020B0702040204020203" pitchFamily="34" charset="0"/>
                <a:cs typeface="Segoe UI Semibold" panose="020B0702040204020203" pitchFamily="34" charset="0"/>
              </a:rPr>
              <a:t>Что такое </a:t>
            </a:r>
            <a:r>
              <a:rPr lang="en-US" dirty="0">
                <a:latin typeface="Segoe UI Semibold" panose="020B0702040204020203" pitchFamily="34" charset="0"/>
                <a:cs typeface="Segoe UI Semibold" panose="020B0702040204020203" pitchFamily="34" charset="0"/>
              </a:rPr>
              <a:t>Wonderfid™ Retail Server</a:t>
            </a:r>
          </a:p>
        </p:txBody>
      </p:sp>
      <p:sp>
        <p:nvSpPr>
          <p:cNvPr id="3" name="Текст 2"/>
          <p:cNvSpPr>
            <a:spLocks noGrp="1"/>
          </p:cNvSpPr>
          <p:nvPr>
            <p:ph idx="1"/>
          </p:nvPr>
        </p:nvSpPr>
        <p:spPr>
          <a:xfrm>
            <a:off x="838200" y="1825625"/>
            <a:ext cx="10515600" cy="4017614"/>
          </a:xfrm>
        </p:spPr>
        <p:txBody>
          <a:bodyPr anchor="t">
            <a:normAutofit/>
          </a:bodyPr>
          <a:lstStyle/>
          <a:p>
            <a:pPr marL="0" indent="0">
              <a:lnSpc>
                <a:spcPct val="150000"/>
              </a:lnSpc>
              <a:buNone/>
            </a:pPr>
            <a:r>
              <a:rPr lang="ru-RU" sz="3600" dirty="0"/>
              <a:t>Программное обеспечение для управления </a:t>
            </a:r>
            <a:r>
              <a:rPr lang="en-US" sz="3600" dirty="0"/>
              <a:t>RFID</a:t>
            </a:r>
            <a:r>
              <a:rPr lang="ru-RU" sz="3600" dirty="0"/>
              <a:t>-считывателями 24х7, которое ведет базу данных всех маркированных объектов и обеспечивает работу </a:t>
            </a:r>
            <a:r>
              <a:rPr lang="en-US" sz="3600" dirty="0"/>
              <a:t>RFID-</a:t>
            </a:r>
            <a:r>
              <a:rPr lang="ru-RU" sz="3600" dirty="0"/>
              <a:t>ворот, </a:t>
            </a:r>
            <a:r>
              <a:rPr lang="en-US" sz="3600" dirty="0"/>
              <a:t>POS</a:t>
            </a:r>
            <a:r>
              <a:rPr lang="ru-RU" sz="3600" dirty="0"/>
              <a:t> и </a:t>
            </a:r>
            <a:r>
              <a:rPr lang="ru-RU" sz="3600" dirty="0" err="1"/>
              <a:t>антикражки</a:t>
            </a:r>
            <a:r>
              <a:rPr lang="ru-RU" sz="3600" dirty="0"/>
              <a:t>.</a:t>
            </a:r>
            <a:endParaRPr lang="en-US" sz="3600" dirty="0"/>
          </a:p>
        </p:txBody>
      </p:sp>
    </p:spTree>
    <p:extLst>
      <p:ext uri="{BB962C8B-B14F-4D97-AF65-F5344CB8AC3E}">
        <p14:creationId xmlns:p14="http://schemas.microsoft.com/office/powerpoint/2010/main" val="26771451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latin typeface="Segoe UI Semibold" panose="020B0702040204020203" pitchFamily="34" charset="0"/>
                <a:cs typeface="Segoe UI Semibold" panose="020B0702040204020203" pitchFamily="34" charset="0"/>
              </a:rPr>
              <a:t>Что такое </a:t>
            </a:r>
            <a:r>
              <a:rPr lang="en-US" dirty="0">
                <a:latin typeface="Segoe UI Semibold" panose="020B0702040204020203" pitchFamily="34" charset="0"/>
                <a:cs typeface="Segoe UI Semibold" panose="020B0702040204020203" pitchFamily="34" charset="0"/>
              </a:rPr>
              <a:t>Wonderfid™ Printing</a:t>
            </a:r>
          </a:p>
        </p:txBody>
      </p:sp>
      <p:sp>
        <p:nvSpPr>
          <p:cNvPr id="3" name="Текст 2"/>
          <p:cNvSpPr>
            <a:spLocks noGrp="1"/>
          </p:cNvSpPr>
          <p:nvPr>
            <p:ph idx="1"/>
          </p:nvPr>
        </p:nvSpPr>
        <p:spPr/>
        <p:txBody>
          <a:bodyPr anchor="t">
            <a:normAutofit/>
          </a:bodyPr>
          <a:lstStyle/>
          <a:p>
            <a:pPr marL="0" indent="0">
              <a:lnSpc>
                <a:spcPct val="150000"/>
              </a:lnSpc>
              <a:buNone/>
            </a:pPr>
            <a:r>
              <a:rPr lang="ru-RU" sz="3600" dirty="0"/>
              <a:t>Уникальный запатентованный способ и готовое программное обеспечение  для печати и программирования </a:t>
            </a:r>
            <a:r>
              <a:rPr lang="en-US" sz="3600" dirty="0"/>
              <a:t>RFID-</a:t>
            </a:r>
            <a:r>
              <a:rPr lang="ru-RU" sz="3600" dirty="0"/>
              <a:t>этикеток при помощи RFID-принтера.</a:t>
            </a:r>
            <a:endParaRPr lang="en-US" sz="3600" dirty="0"/>
          </a:p>
        </p:txBody>
      </p:sp>
    </p:spTree>
    <p:extLst>
      <p:ext uri="{BB962C8B-B14F-4D97-AF65-F5344CB8AC3E}">
        <p14:creationId xmlns:p14="http://schemas.microsoft.com/office/powerpoint/2010/main" val="9118210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01040" y="1971088"/>
            <a:ext cx="10789920" cy="1550665"/>
          </a:xfrm>
          <a:prstGeom prst="rect">
            <a:avLst/>
          </a:prstGeom>
        </p:spPr>
        <p:txBody>
          <a:bodyPr wrap="square">
            <a:spAutoFit/>
          </a:bodyPr>
          <a:lstStyle/>
          <a:p>
            <a:pPr algn="just" eaLnBrk="0" fontAlgn="base" hangingPunct="0"/>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2"/>
              </a:rPr>
              <a:t>Radio</a:t>
            </a:r>
            <a:r>
              <a:rPr lang="ru-RU" sz="700" u="sng" dirty="0">
                <a:latin typeface="Corbel" panose="020B0503020204020204" pitchFamily="34" charset="0"/>
                <a:ea typeface="Times New Roman" panose="02020603050405020304" pitchFamily="18" charset="0"/>
                <a:cs typeface="Times New Roman" panose="02020603050405020304" pitchFamily="18" charset="0"/>
                <a:hlinkClick r:id="rId2"/>
              </a:rPr>
              <a:t>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2"/>
              </a:rPr>
              <a:t>frequency</a:t>
            </a:r>
            <a:r>
              <a:rPr lang="ru-RU" sz="700" u="sng" dirty="0">
                <a:latin typeface="Corbel" panose="020B0503020204020204" pitchFamily="34" charset="0"/>
                <a:ea typeface="Times New Roman" panose="02020603050405020304" pitchFamily="18" charset="0"/>
                <a:cs typeface="Times New Roman" panose="02020603050405020304" pitchFamily="18" charset="0"/>
                <a:hlinkClick r:id="rId2"/>
              </a:rPr>
              <a:t>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2"/>
              </a:rPr>
              <a:t>identification</a:t>
            </a:r>
            <a:r>
              <a:rPr lang="ru-RU" sz="700" dirty="0">
                <a:latin typeface="Corbel" panose="020B0503020204020204" pitchFamily="34" charset="0"/>
                <a:ea typeface="Times New Roman" panose="02020603050405020304" pitchFamily="18" charset="0"/>
                <a:cs typeface="Times New Roman" panose="02020603050405020304" pitchFamily="18" charset="0"/>
              </a:rPr>
              <a:t> </a:t>
            </a:r>
            <a:r>
              <a:rPr lang="en-US" sz="700" dirty="0">
                <a:latin typeface="Corbel" panose="020B0503020204020204" pitchFamily="34" charset="0"/>
                <a:ea typeface="Times New Roman" panose="02020603050405020304" pitchFamily="18" charset="0"/>
                <a:cs typeface="Times New Roman" panose="02020603050405020304" pitchFamily="18" charset="0"/>
              </a:rPr>
              <a:t>(</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3"/>
              </a:rPr>
              <a:t>RFID</a:t>
            </a:r>
            <a:r>
              <a:rPr lang="en-US" sz="700" dirty="0">
                <a:latin typeface="Corbel" panose="020B0503020204020204" pitchFamily="34" charset="0"/>
                <a:ea typeface="Times New Roman" panose="02020603050405020304" pitchFamily="18" charset="0"/>
                <a:cs typeface="Times New Roman" panose="02020603050405020304" pitchFamily="18" charset="0"/>
              </a:rPr>
              <a:t>) is a generic term that is used to describe a system that transmits the identity (in the form of a unique serial number) of an object or person wirelessly, using radio waves. It's grouped under the broad category of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4"/>
              </a:rPr>
              <a:t>automatic</a:t>
            </a:r>
            <a:r>
              <a:rPr lang="ru-RU" sz="700" u="sng" dirty="0">
                <a:latin typeface="Corbel" panose="020B0503020204020204" pitchFamily="34" charset="0"/>
                <a:ea typeface="Times New Roman" panose="02020603050405020304" pitchFamily="18" charset="0"/>
                <a:cs typeface="Times New Roman" panose="02020603050405020304" pitchFamily="18" charset="0"/>
                <a:hlinkClick r:id="rId4"/>
              </a:rPr>
              <a:t>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4"/>
              </a:rPr>
              <a:t>identification</a:t>
            </a:r>
            <a:r>
              <a:rPr lang="ru-RU" sz="700" dirty="0">
                <a:latin typeface="Corbel" panose="020B0503020204020204" pitchFamily="34" charset="0"/>
                <a:ea typeface="Times New Roman" panose="02020603050405020304" pitchFamily="18" charset="0"/>
                <a:cs typeface="Times New Roman" panose="02020603050405020304" pitchFamily="18" charset="0"/>
              </a:rPr>
              <a:t> </a:t>
            </a:r>
            <a:r>
              <a:rPr lang="en-US" sz="700" dirty="0">
                <a:latin typeface="Corbel" panose="020B0503020204020204" pitchFamily="34" charset="0"/>
                <a:ea typeface="Times New Roman" panose="02020603050405020304" pitchFamily="18" charset="0"/>
                <a:cs typeface="Times New Roman" panose="02020603050405020304" pitchFamily="18" charset="0"/>
              </a:rPr>
              <a:t>technologies. Auto-ID technologies include bar codes, optical character readers and some biometric technologies, such as retinal scans. The auto-ID technologies have been used to reduce the amount of time and labor needed to input data manually and to improve data accuracy.  Some auto-ID technologies, such as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5"/>
              </a:rPr>
              <a:t>bar</a:t>
            </a:r>
            <a:r>
              <a:rPr lang="ru-RU" sz="700" u="sng" dirty="0">
                <a:latin typeface="Corbel" panose="020B0503020204020204" pitchFamily="34" charset="0"/>
                <a:ea typeface="Times New Roman" panose="02020603050405020304" pitchFamily="18" charset="0"/>
                <a:cs typeface="Times New Roman" panose="02020603050405020304" pitchFamily="18" charset="0"/>
                <a:hlinkClick r:id="rId5"/>
              </a:rPr>
              <a:t>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5"/>
              </a:rPr>
              <a:t>code</a:t>
            </a:r>
            <a:r>
              <a:rPr lang="ru-RU" sz="700" dirty="0">
                <a:latin typeface="Corbel" panose="020B0503020204020204" pitchFamily="34" charset="0"/>
                <a:ea typeface="Times New Roman" panose="02020603050405020304" pitchFamily="18" charset="0"/>
                <a:cs typeface="Times New Roman" panose="02020603050405020304" pitchFamily="18" charset="0"/>
              </a:rPr>
              <a:t> </a:t>
            </a:r>
            <a:r>
              <a:rPr lang="en-US" sz="700" dirty="0">
                <a:latin typeface="Corbel" panose="020B0503020204020204" pitchFamily="34" charset="0"/>
                <a:ea typeface="Times New Roman" panose="02020603050405020304" pitchFamily="18" charset="0"/>
                <a:cs typeface="Times New Roman" panose="02020603050405020304" pitchFamily="18" charset="0"/>
              </a:rPr>
              <a:t>systems, often require a person to manually scan a label or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6"/>
              </a:rPr>
              <a:t>tag</a:t>
            </a:r>
            <a:r>
              <a:rPr lang="ru-RU" sz="700" dirty="0">
                <a:latin typeface="Corbel" panose="020B0503020204020204" pitchFamily="34" charset="0"/>
                <a:ea typeface="Times New Roman" panose="02020603050405020304" pitchFamily="18" charset="0"/>
                <a:cs typeface="Times New Roman" panose="02020603050405020304" pitchFamily="18" charset="0"/>
              </a:rPr>
              <a:t> </a:t>
            </a:r>
            <a:r>
              <a:rPr lang="en-US" sz="700" dirty="0">
                <a:latin typeface="Corbel" panose="020B0503020204020204" pitchFamily="34" charset="0"/>
                <a:ea typeface="Times New Roman" panose="02020603050405020304" pitchFamily="18" charset="0"/>
                <a:cs typeface="Times New Roman" panose="02020603050405020304" pitchFamily="18" charset="0"/>
              </a:rPr>
              <a:t>to capture the data.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3"/>
              </a:rPr>
              <a:t>RFID</a:t>
            </a:r>
            <a:r>
              <a:rPr lang="ru-RU" sz="700" dirty="0">
                <a:latin typeface="Corbel" panose="020B0503020204020204" pitchFamily="34" charset="0"/>
                <a:ea typeface="Times New Roman" panose="02020603050405020304" pitchFamily="18" charset="0"/>
                <a:cs typeface="Times New Roman" panose="02020603050405020304" pitchFamily="18" charset="0"/>
              </a:rPr>
              <a:t> </a:t>
            </a:r>
            <a:r>
              <a:rPr lang="en-US" sz="700" dirty="0">
                <a:latin typeface="Corbel" panose="020B0503020204020204" pitchFamily="34" charset="0"/>
                <a:ea typeface="Times New Roman" panose="02020603050405020304" pitchFamily="18" charset="0"/>
                <a:cs typeface="Times New Roman" panose="02020603050405020304" pitchFamily="18" charset="0"/>
              </a:rPr>
              <a:t>is designed to enable readers to capture data on tags and transmit it to a computer system—without needing a person to be involved. Antennas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7"/>
              </a:rPr>
              <a:t>read</a:t>
            </a:r>
            <a:r>
              <a:rPr lang="ru-RU" sz="700" dirty="0">
                <a:latin typeface="Corbel" panose="020B0503020204020204" pitchFamily="34" charset="0"/>
                <a:ea typeface="Times New Roman" panose="02020603050405020304" pitchFamily="18" charset="0"/>
                <a:cs typeface="Times New Roman" panose="02020603050405020304" pitchFamily="18" charset="0"/>
              </a:rPr>
              <a:t>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8"/>
              </a:rPr>
              <a:t>passive</a:t>
            </a:r>
            <a:r>
              <a:rPr lang="ru-RU" sz="700" dirty="0">
                <a:latin typeface="Corbel" panose="020B0503020204020204" pitchFamily="34" charset="0"/>
                <a:ea typeface="Times New Roman" panose="02020603050405020304" pitchFamily="18" charset="0"/>
                <a:cs typeface="Times New Roman" panose="02020603050405020304" pitchFamily="18" charset="0"/>
              </a:rPr>
              <a:t> </a:t>
            </a:r>
            <a:r>
              <a:rPr lang="en-US" sz="700" dirty="0">
                <a:latin typeface="Corbel" panose="020B0503020204020204" pitchFamily="34" charset="0"/>
                <a:ea typeface="Times New Roman" panose="02020603050405020304" pitchFamily="18" charset="0"/>
                <a:cs typeface="Times New Roman" panose="02020603050405020304" pitchFamily="18" charset="0"/>
              </a:rPr>
              <a:t>tags on cases stacked on a pallet A typical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9"/>
              </a:rPr>
              <a:t>RFID tag</a:t>
            </a:r>
            <a:r>
              <a:rPr lang="ru-RU" sz="700" dirty="0">
                <a:latin typeface="Corbel" panose="020B0503020204020204" pitchFamily="34" charset="0"/>
                <a:ea typeface="Times New Roman" panose="02020603050405020304" pitchFamily="18" charset="0"/>
                <a:cs typeface="Times New Roman" panose="02020603050405020304" pitchFamily="18" charset="0"/>
              </a:rPr>
              <a:t> </a:t>
            </a:r>
            <a:r>
              <a:rPr lang="en-US" sz="700" dirty="0">
                <a:latin typeface="Corbel" panose="020B0503020204020204" pitchFamily="34" charset="0"/>
                <a:ea typeface="Times New Roman" panose="02020603050405020304" pitchFamily="18" charset="0"/>
                <a:cs typeface="Times New Roman" panose="02020603050405020304" pitchFamily="18" charset="0"/>
              </a:rPr>
              <a:t>consists of a microchip attached to a radio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10"/>
              </a:rPr>
              <a:t>antenna</a:t>
            </a:r>
            <a:r>
              <a:rPr lang="ru-RU" sz="700" dirty="0">
                <a:latin typeface="Corbel" panose="020B0503020204020204" pitchFamily="34" charset="0"/>
                <a:ea typeface="Times New Roman" panose="02020603050405020304" pitchFamily="18" charset="0"/>
                <a:cs typeface="Times New Roman" panose="02020603050405020304" pitchFamily="18" charset="0"/>
              </a:rPr>
              <a:t> </a:t>
            </a:r>
            <a:r>
              <a:rPr lang="en-US" sz="700" dirty="0">
                <a:latin typeface="Corbel" panose="020B0503020204020204" pitchFamily="34" charset="0"/>
                <a:ea typeface="Times New Roman" panose="02020603050405020304" pitchFamily="18" charset="0"/>
                <a:cs typeface="Times New Roman" panose="02020603050405020304" pitchFamily="18" charset="0"/>
              </a:rPr>
              <a:t>mounted on a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11"/>
              </a:rPr>
              <a:t>substrate</a:t>
            </a:r>
            <a:r>
              <a:rPr lang="en-US" sz="700" dirty="0">
                <a:latin typeface="Corbel" panose="020B0503020204020204" pitchFamily="34" charset="0"/>
                <a:ea typeface="Times New Roman" panose="02020603050405020304" pitchFamily="18" charset="0"/>
                <a:cs typeface="Times New Roman" panose="02020603050405020304" pitchFamily="18" charset="0"/>
              </a:rPr>
              <a:t>. (For more detail and for information about tags that don’t use silicon chips,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7"/>
              </a:rPr>
              <a:t>read</a:t>
            </a:r>
            <a:r>
              <a:rPr lang="ru-RU" sz="700" dirty="0">
                <a:latin typeface="Corbel" panose="020B0503020204020204" pitchFamily="34" charset="0"/>
                <a:ea typeface="Times New Roman" panose="02020603050405020304" pitchFamily="18" charset="0"/>
                <a:cs typeface="Times New Roman" panose="02020603050405020304" pitchFamily="18" charset="0"/>
              </a:rPr>
              <a:t> </a:t>
            </a:r>
            <a:r>
              <a:rPr lang="en-US" sz="700" dirty="0">
                <a:latin typeface="Corbel" panose="020B0503020204020204" pitchFamily="34" charset="0"/>
                <a:ea typeface="Times New Roman" panose="02020603050405020304" pitchFamily="18" charset="0"/>
                <a:cs typeface="Times New Roman" panose="02020603050405020304" pitchFamily="18" charset="0"/>
              </a:rPr>
              <a:t>“The Basics of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3"/>
              </a:rPr>
              <a:t>RFID</a:t>
            </a:r>
            <a:r>
              <a:rPr lang="ru-RU" sz="700" dirty="0">
                <a:latin typeface="Corbel" panose="020B0503020204020204" pitchFamily="34" charset="0"/>
                <a:ea typeface="Times New Roman" panose="02020603050405020304" pitchFamily="18" charset="0"/>
                <a:cs typeface="Times New Roman" panose="02020603050405020304" pitchFamily="18" charset="0"/>
              </a:rPr>
              <a:t> </a:t>
            </a:r>
            <a:r>
              <a:rPr lang="en-US" sz="700" dirty="0">
                <a:latin typeface="Corbel" panose="020B0503020204020204" pitchFamily="34" charset="0"/>
                <a:ea typeface="Times New Roman" panose="02020603050405020304" pitchFamily="18" charset="0"/>
                <a:cs typeface="Times New Roman" panose="02020603050405020304" pitchFamily="18" charset="0"/>
              </a:rPr>
              <a:t>Technology.”) The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12"/>
              </a:rPr>
              <a:t>chip</a:t>
            </a:r>
            <a:r>
              <a:rPr lang="ru-RU" sz="700" dirty="0">
                <a:latin typeface="Corbel" panose="020B0503020204020204" pitchFamily="34" charset="0"/>
                <a:ea typeface="Times New Roman" panose="02020603050405020304" pitchFamily="18" charset="0"/>
                <a:cs typeface="Times New Roman" panose="02020603050405020304" pitchFamily="18" charset="0"/>
              </a:rPr>
              <a:t> </a:t>
            </a:r>
            <a:r>
              <a:rPr lang="en-US" sz="700" dirty="0">
                <a:latin typeface="Corbel" panose="020B0503020204020204" pitchFamily="34" charset="0"/>
                <a:ea typeface="Times New Roman" panose="02020603050405020304" pitchFamily="18" charset="0"/>
                <a:cs typeface="Times New Roman" panose="02020603050405020304" pitchFamily="18" charset="0"/>
              </a:rPr>
              <a:t>can store as much as 2 kilobytes of data. For example, information about a product or shipment—date of manufacture, destination and sell-by date—can be written to a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6"/>
              </a:rPr>
              <a:t>tag</a:t>
            </a:r>
            <a:r>
              <a:rPr lang="en-US" sz="700" dirty="0">
                <a:latin typeface="Corbel" panose="020B0503020204020204" pitchFamily="34" charset="0"/>
                <a:ea typeface="Times New Roman" panose="02020603050405020304" pitchFamily="18" charset="0"/>
                <a:cs typeface="Times New Roman" panose="02020603050405020304" pitchFamily="18" charset="0"/>
              </a:rPr>
              <a:t>. To retrieve the data stored on an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9"/>
              </a:rPr>
              <a:t>RFID tag</a:t>
            </a:r>
            <a:r>
              <a:rPr lang="en-US" sz="700" dirty="0">
                <a:latin typeface="Corbel" panose="020B0503020204020204" pitchFamily="34" charset="0"/>
                <a:ea typeface="Times New Roman" panose="02020603050405020304" pitchFamily="18" charset="0"/>
                <a:cs typeface="Times New Roman" panose="02020603050405020304" pitchFamily="18" charset="0"/>
              </a:rPr>
              <a:t>, you need a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13"/>
              </a:rPr>
              <a:t>reader</a:t>
            </a:r>
            <a:r>
              <a:rPr lang="en-US" sz="700" dirty="0">
                <a:latin typeface="Corbel" panose="020B0503020204020204" pitchFamily="34" charset="0"/>
                <a:ea typeface="Times New Roman" panose="02020603050405020304" pitchFamily="18" charset="0"/>
                <a:cs typeface="Times New Roman" panose="02020603050405020304" pitchFamily="18" charset="0"/>
              </a:rPr>
              <a:t>. A typical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13"/>
              </a:rPr>
              <a:t>reader</a:t>
            </a:r>
            <a:r>
              <a:rPr lang="ru-RU" sz="700" dirty="0">
                <a:latin typeface="Corbel" panose="020B0503020204020204" pitchFamily="34" charset="0"/>
                <a:ea typeface="Times New Roman" panose="02020603050405020304" pitchFamily="18" charset="0"/>
                <a:cs typeface="Times New Roman" panose="02020603050405020304" pitchFamily="18" charset="0"/>
              </a:rPr>
              <a:t> </a:t>
            </a:r>
            <a:r>
              <a:rPr lang="en-US" sz="700" dirty="0">
                <a:latin typeface="Corbel" panose="020B0503020204020204" pitchFamily="34" charset="0"/>
                <a:ea typeface="Times New Roman" panose="02020603050405020304" pitchFamily="18" charset="0"/>
                <a:cs typeface="Times New Roman" panose="02020603050405020304" pitchFamily="18" charset="0"/>
              </a:rPr>
              <a:t>is a device that has one or more antennas that emit radio waves and receive signals back from the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6"/>
              </a:rPr>
              <a:t>tag</a:t>
            </a:r>
            <a:r>
              <a:rPr lang="en-US" sz="700" dirty="0">
                <a:latin typeface="Corbel" panose="020B0503020204020204" pitchFamily="34" charset="0"/>
                <a:ea typeface="Times New Roman" panose="02020603050405020304" pitchFamily="18" charset="0"/>
                <a:cs typeface="Times New Roman" panose="02020603050405020304" pitchFamily="18" charset="0"/>
              </a:rPr>
              <a:t>. The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13"/>
              </a:rPr>
              <a:t>reader</a:t>
            </a:r>
            <a:r>
              <a:rPr lang="ru-RU" sz="700" dirty="0">
                <a:latin typeface="Corbel" panose="020B0503020204020204" pitchFamily="34" charset="0"/>
                <a:ea typeface="Times New Roman" panose="02020603050405020304" pitchFamily="18" charset="0"/>
                <a:cs typeface="Times New Roman" panose="02020603050405020304" pitchFamily="18" charset="0"/>
              </a:rPr>
              <a:t> </a:t>
            </a:r>
            <a:r>
              <a:rPr lang="en-US" sz="700" dirty="0">
                <a:latin typeface="Corbel" panose="020B0503020204020204" pitchFamily="34" charset="0"/>
                <a:ea typeface="Times New Roman" panose="02020603050405020304" pitchFamily="18" charset="0"/>
                <a:cs typeface="Times New Roman" panose="02020603050405020304" pitchFamily="18" charset="0"/>
              </a:rPr>
              <a:t>then passes the information in digital form to a computer system.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3"/>
              </a:rPr>
              <a:t>RFID</a:t>
            </a:r>
            <a:r>
              <a:rPr lang="ru-RU" sz="700" dirty="0">
                <a:latin typeface="Corbel" panose="020B0503020204020204" pitchFamily="34" charset="0"/>
                <a:ea typeface="Times New Roman" panose="02020603050405020304" pitchFamily="18" charset="0"/>
                <a:cs typeface="Times New Roman" panose="02020603050405020304" pitchFamily="18" charset="0"/>
              </a:rPr>
              <a:t> </a:t>
            </a:r>
            <a:r>
              <a:rPr lang="en-US" sz="700" dirty="0">
                <a:latin typeface="Corbel" panose="020B0503020204020204" pitchFamily="34" charset="0"/>
                <a:ea typeface="Times New Roman" panose="02020603050405020304" pitchFamily="18" charset="0"/>
                <a:cs typeface="Times New Roman" panose="02020603050405020304" pitchFamily="18" charset="0"/>
              </a:rPr>
              <a:t>technology has been used by thousands of companies for a decade or more.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3"/>
              </a:rPr>
              <a:t>RFID</a:t>
            </a:r>
            <a:r>
              <a:rPr lang="ru-RU" sz="700" dirty="0">
                <a:latin typeface="Corbel" panose="020B0503020204020204" pitchFamily="34" charset="0"/>
                <a:ea typeface="Times New Roman" panose="02020603050405020304" pitchFamily="18" charset="0"/>
                <a:cs typeface="Times New Roman" panose="02020603050405020304" pitchFamily="18" charset="0"/>
              </a:rPr>
              <a:t> </a:t>
            </a:r>
            <a:r>
              <a:rPr lang="en-US" sz="700" dirty="0">
                <a:latin typeface="Corbel" panose="020B0503020204020204" pitchFamily="34" charset="0"/>
                <a:ea typeface="Times New Roman" panose="02020603050405020304" pitchFamily="18" charset="0"/>
                <a:cs typeface="Times New Roman" panose="02020603050405020304" pitchFamily="18" charset="0"/>
              </a:rPr>
              <a:t>Business Applications spells out some of the ways the technology has been and will be used.) The technology is not new (see The History of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3"/>
              </a:rPr>
              <a:t>RFID</a:t>
            </a:r>
            <a:r>
              <a:rPr lang="en-US" sz="700" dirty="0">
                <a:latin typeface="Corbel" panose="020B0503020204020204" pitchFamily="34" charset="0"/>
                <a:ea typeface="Times New Roman" panose="02020603050405020304" pitchFamily="18" charset="0"/>
                <a:cs typeface="Times New Roman" panose="02020603050405020304" pitchFamily="18" charset="0"/>
              </a:rPr>
              <a:t>), so why is it taking off now? Until recently, the cost of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3"/>
              </a:rPr>
              <a:t>RFID</a:t>
            </a:r>
            <a:r>
              <a:rPr lang="ru-RU" sz="700" dirty="0">
                <a:latin typeface="Corbel" panose="020B0503020204020204" pitchFamily="34" charset="0"/>
                <a:ea typeface="Times New Roman" panose="02020603050405020304" pitchFamily="18" charset="0"/>
                <a:cs typeface="Times New Roman" panose="02020603050405020304" pitchFamily="18" charset="0"/>
              </a:rPr>
              <a:t> </a:t>
            </a:r>
            <a:r>
              <a:rPr lang="en-US" sz="700" dirty="0">
                <a:latin typeface="Corbel" panose="020B0503020204020204" pitchFamily="34" charset="0"/>
                <a:ea typeface="Times New Roman" panose="02020603050405020304" pitchFamily="18" charset="0"/>
                <a:cs typeface="Times New Roman" panose="02020603050405020304" pitchFamily="18" charset="0"/>
              </a:rPr>
              <a:t>has limited its use. For many applications, such as tracking parts for just-in-time manufacturing, companies could justify the cost of tags—a dollar or more per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6"/>
              </a:rPr>
              <a:t>tag</a:t>
            </a:r>
            <a:r>
              <a:rPr lang="en-US" sz="700" dirty="0">
                <a:latin typeface="Corbel" panose="020B0503020204020204" pitchFamily="34" charset="0"/>
                <a:ea typeface="Times New Roman" panose="02020603050405020304" pitchFamily="18" charset="0"/>
                <a:cs typeface="Times New Roman" panose="02020603050405020304" pitchFamily="18" charset="0"/>
              </a:rPr>
              <a:t>—by the savings an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3"/>
              </a:rPr>
              <a:t>RFID</a:t>
            </a:r>
            <a:r>
              <a:rPr lang="ru-RU" sz="700" dirty="0">
                <a:latin typeface="Corbel" panose="020B0503020204020204" pitchFamily="34" charset="0"/>
                <a:ea typeface="Times New Roman" panose="02020603050405020304" pitchFamily="18" charset="0"/>
                <a:cs typeface="Times New Roman" panose="02020603050405020304" pitchFamily="18" charset="0"/>
              </a:rPr>
              <a:t> </a:t>
            </a:r>
            <a:r>
              <a:rPr lang="en-US" sz="700" dirty="0">
                <a:latin typeface="Corbel" panose="020B0503020204020204" pitchFamily="34" charset="0"/>
                <a:ea typeface="Times New Roman" panose="02020603050405020304" pitchFamily="18" charset="0"/>
                <a:cs typeface="Times New Roman" panose="02020603050405020304" pitchFamily="18" charset="0"/>
              </a:rPr>
              <a:t>system could generate. And when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3"/>
              </a:rPr>
              <a:t>RFID</a:t>
            </a:r>
            <a:r>
              <a:rPr lang="ru-RU" sz="700" dirty="0">
                <a:latin typeface="Corbel" panose="020B0503020204020204" pitchFamily="34" charset="0"/>
                <a:ea typeface="Times New Roman" panose="02020603050405020304" pitchFamily="18" charset="0"/>
                <a:cs typeface="Times New Roman" panose="02020603050405020304" pitchFamily="18" charset="0"/>
              </a:rPr>
              <a:t> </a:t>
            </a:r>
            <a:r>
              <a:rPr lang="en-US" sz="700" dirty="0">
                <a:latin typeface="Corbel" panose="020B0503020204020204" pitchFamily="34" charset="0"/>
                <a:ea typeface="Times New Roman" panose="02020603050405020304" pitchFamily="18" charset="0"/>
                <a:cs typeface="Times New Roman" panose="02020603050405020304" pitchFamily="18" charset="0"/>
              </a:rPr>
              <a:t>was used to track assets or reusable containers within a company’s own four walls, the tags could be reused. But for tracking goods in open supply chains, where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3"/>
              </a:rPr>
              <a:t>RFID</a:t>
            </a:r>
            <a:r>
              <a:rPr lang="ru-RU" sz="700" dirty="0">
                <a:latin typeface="Corbel" panose="020B0503020204020204" pitchFamily="34" charset="0"/>
                <a:ea typeface="Times New Roman" panose="02020603050405020304" pitchFamily="18" charset="0"/>
                <a:cs typeface="Times New Roman" panose="02020603050405020304" pitchFamily="18" charset="0"/>
              </a:rPr>
              <a:t> </a:t>
            </a:r>
            <a:r>
              <a:rPr lang="en-US" sz="700" dirty="0">
                <a:latin typeface="Corbel" panose="020B0503020204020204" pitchFamily="34" charset="0"/>
                <a:ea typeface="Times New Roman" panose="02020603050405020304" pitchFamily="18" charset="0"/>
                <a:cs typeface="Times New Roman" panose="02020603050405020304" pitchFamily="18" charset="0"/>
              </a:rPr>
              <a:t>tags are put on cases and pallets of products by one company and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7"/>
              </a:rPr>
              <a:t>read</a:t>
            </a:r>
            <a:r>
              <a:rPr lang="ru-RU" sz="700" dirty="0">
                <a:latin typeface="Corbel" panose="020B0503020204020204" pitchFamily="34" charset="0"/>
                <a:ea typeface="Times New Roman" panose="02020603050405020304" pitchFamily="18" charset="0"/>
                <a:cs typeface="Times New Roman" panose="02020603050405020304" pitchFamily="18" charset="0"/>
              </a:rPr>
              <a:t> </a:t>
            </a:r>
            <a:r>
              <a:rPr lang="en-US" sz="700" dirty="0">
                <a:latin typeface="Corbel" panose="020B0503020204020204" pitchFamily="34" charset="0"/>
                <a:ea typeface="Times New Roman" panose="02020603050405020304" pitchFamily="18" charset="0"/>
                <a:cs typeface="Times New Roman" panose="02020603050405020304" pitchFamily="18" charset="0"/>
              </a:rPr>
              <a:t>by another, cost has been a major obstacle to adoption. Tags must, in effect, be disposable because the company putting them on cannot recycle them. They get thrown out with the box. (Tags built into pallets could be reused, and some companies are looking to develop ways to recycle tags on corrugated cases.) The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14"/>
              </a:rPr>
              <a:t>Auto-ID Center</a:t>
            </a:r>
            <a:r>
              <a:rPr lang="ru-RU" sz="700" dirty="0">
                <a:latin typeface="Corbel" panose="020B0503020204020204" pitchFamily="34" charset="0"/>
                <a:ea typeface="Times New Roman" panose="02020603050405020304" pitchFamily="18" charset="0"/>
                <a:cs typeface="Times New Roman" panose="02020603050405020304" pitchFamily="18" charset="0"/>
              </a:rPr>
              <a:t> </a:t>
            </a:r>
            <a:r>
              <a:rPr lang="en-US" sz="700" dirty="0">
                <a:latin typeface="Corbel" panose="020B0503020204020204" pitchFamily="34" charset="0"/>
                <a:ea typeface="Times New Roman" panose="02020603050405020304" pitchFamily="18" charset="0"/>
                <a:cs typeface="Times New Roman" panose="02020603050405020304" pitchFamily="18" charset="0"/>
              </a:rPr>
              <a:t>In 1999, the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15"/>
              </a:rPr>
              <a:t>Uniform</a:t>
            </a:r>
            <a:r>
              <a:rPr lang="ru-RU" sz="700" u="sng" dirty="0">
                <a:latin typeface="Corbel" panose="020B0503020204020204" pitchFamily="34" charset="0"/>
                <a:ea typeface="Times New Roman" panose="02020603050405020304" pitchFamily="18" charset="0"/>
                <a:cs typeface="Times New Roman" panose="02020603050405020304" pitchFamily="18" charset="0"/>
                <a:hlinkClick r:id="rId15"/>
              </a:rPr>
              <a:t>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15"/>
              </a:rPr>
              <a:t>Code</a:t>
            </a:r>
            <a:r>
              <a:rPr lang="ru-RU" sz="700" u="sng" dirty="0">
                <a:latin typeface="Corbel" panose="020B0503020204020204" pitchFamily="34" charset="0"/>
                <a:ea typeface="Times New Roman" panose="02020603050405020304" pitchFamily="18" charset="0"/>
                <a:cs typeface="Times New Roman" panose="02020603050405020304" pitchFamily="18" charset="0"/>
                <a:hlinkClick r:id="rId15"/>
              </a:rPr>
              <a:t>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15"/>
              </a:rPr>
              <a:t>Council</a:t>
            </a:r>
            <a:r>
              <a:rPr lang="ru-RU" sz="700" dirty="0">
                <a:latin typeface="Corbel" panose="020B0503020204020204" pitchFamily="34" charset="0"/>
                <a:ea typeface="Times New Roman" panose="02020603050405020304" pitchFamily="18" charset="0"/>
                <a:cs typeface="Times New Roman" panose="02020603050405020304" pitchFamily="18" charset="0"/>
              </a:rPr>
              <a:t> </a:t>
            </a:r>
            <a:r>
              <a:rPr lang="en-US" sz="700" dirty="0">
                <a:latin typeface="Corbel" panose="020B0503020204020204" pitchFamily="34" charset="0"/>
                <a:ea typeface="Times New Roman" panose="02020603050405020304" pitchFamily="18" charset="0"/>
                <a:cs typeface="Times New Roman" panose="02020603050405020304" pitchFamily="18" charset="0"/>
              </a:rPr>
              <a:t>and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16"/>
              </a:rPr>
              <a:t>EAN</a:t>
            </a:r>
            <a:r>
              <a:rPr lang="ru-RU" sz="700" dirty="0">
                <a:latin typeface="Corbel" panose="020B0503020204020204" pitchFamily="34" charset="0"/>
                <a:ea typeface="Times New Roman" panose="02020603050405020304" pitchFamily="18" charset="0"/>
                <a:cs typeface="Times New Roman" panose="02020603050405020304" pitchFamily="18" charset="0"/>
              </a:rPr>
              <a:t> </a:t>
            </a:r>
            <a:r>
              <a:rPr lang="en-US" sz="700" dirty="0">
                <a:latin typeface="Corbel" panose="020B0503020204020204" pitchFamily="34" charset="0"/>
                <a:ea typeface="Times New Roman" panose="02020603050405020304" pitchFamily="18" charset="0"/>
                <a:cs typeface="Times New Roman" panose="02020603050405020304" pitchFamily="18" charset="0"/>
              </a:rPr>
              <a:t>International teamed with Gillette and Procter &amp; Gamble to fund the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14"/>
              </a:rPr>
              <a:t>Auto-ID Center</a:t>
            </a:r>
            <a:r>
              <a:rPr lang="ru-RU" sz="700" dirty="0">
                <a:latin typeface="Corbel" panose="020B0503020204020204" pitchFamily="34" charset="0"/>
                <a:ea typeface="Times New Roman" panose="02020603050405020304" pitchFamily="18" charset="0"/>
                <a:cs typeface="Times New Roman" panose="02020603050405020304" pitchFamily="18" charset="0"/>
              </a:rPr>
              <a:t> </a:t>
            </a:r>
            <a:r>
              <a:rPr lang="en-US" sz="700" dirty="0">
                <a:latin typeface="Corbel" panose="020B0503020204020204" pitchFamily="34" charset="0"/>
                <a:ea typeface="Times New Roman" panose="02020603050405020304" pitchFamily="18" charset="0"/>
                <a:cs typeface="Times New Roman" panose="02020603050405020304" pitchFamily="18" charset="0"/>
              </a:rPr>
              <a:t>at the Massachusetts Institute of Technology. The center changed the equation by working with private industry to develop an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9"/>
              </a:rPr>
              <a:t>RFID tag</a:t>
            </a:r>
            <a:r>
              <a:rPr lang="ru-RU" sz="700" dirty="0">
                <a:latin typeface="Corbel" panose="020B0503020204020204" pitchFamily="34" charset="0"/>
                <a:ea typeface="Times New Roman" panose="02020603050405020304" pitchFamily="18" charset="0"/>
                <a:cs typeface="Times New Roman" panose="02020603050405020304" pitchFamily="18" charset="0"/>
              </a:rPr>
              <a:t> </a:t>
            </a:r>
            <a:r>
              <a:rPr lang="en-US" sz="700" dirty="0">
                <a:latin typeface="Corbel" panose="020B0503020204020204" pitchFamily="34" charset="0"/>
                <a:ea typeface="Times New Roman" panose="02020603050405020304" pitchFamily="18" charset="0"/>
                <a:cs typeface="Times New Roman" panose="02020603050405020304" pitchFamily="18" charset="0"/>
              </a:rPr>
              <a:t>that would be very low cost (the goal was five cents) when manufactured in high volumes. That way, companies could put tags on everything they own and then connect them to the Internet through a secure network. The center eventual gained the backing of the U.S. Department of Defense and some 100 global companies, including Kimberly-Clark, Metro, Target, Tesco, Unilever, Wal-Mart. These companies were attracted to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3"/>
              </a:rPr>
              <a:t>RFID</a:t>
            </a:r>
            <a:r>
              <a:rPr lang="ru-RU" sz="700" dirty="0">
                <a:latin typeface="Corbel" panose="020B0503020204020204" pitchFamily="34" charset="0"/>
                <a:ea typeface="Times New Roman" panose="02020603050405020304" pitchFamily="18" charset="0"/>
                <a:cs typeface="Times New Roman" panose="02020603050405020304" pitchFamily="18" charset="0"/>
              </a:rPr>
              <a:t> </a:t>
            </a:r>
            <a:r>
              <a:rPr lang="en-US" sz="700" dirty="0">
                <a:latin typeface="Corbel" panose="020B0503020204020204" pitchFamily="34" charset="0"/>
                <a:ea typeface="Times New Roman" panose="02020603050405020304" pitchFamily="18" charset="0"/>
                <a:cs typeface="Times New Roman" panose="02020603050405020304" pitchFamily="18" charset="0"/>
              </a:rPr>
              <a:t>because it held out the potential of offering perfect supply chain visibility—the ability to know the precise location of any product anywhere in the supply chain at any time. The 5-cent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6"/>
              </a:rPr>
              <a:t>tag</a:t>
            </a:r>
            <a:r>
              <a:rPr lang="ru-RU" sz="700" dirty="0">
                <a:latin typeface="Corbel" panose="020B0503020204020204" pitchFamily="34" charset="0"/>
                <a:ea typeface="Times New Roman" panose="02020603050405020304" pitchFamily="18" charset="0"/>
                <a:cs typeface="Times New Roman" panose="02020603050405020304" pitchFamily="18" charset="0"/>
              </a:rPr>
              <a:t> </a:t>
            </a:r>
            <a:r>
              <a:rPr lang="en-US" sz="700" dirty="0">
                <a:latin typeface="Corbel" panose="020B0503020204020204" pitchFamily="34" charset="0"/>
                <a:ea typeface="Times New Roman" panose="02020603050405020304" pitchFamily="18" charset="0"/>
                <a:cs typeface="Times New Roman" panose="02020603050405020304" pitchFamily="18" charset="0"/>
              </a:rPr>
              <a:t>is still several years away. Today tags cost from 20 to 40 cents, depending on their features and packaging. (For more on this, see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3"/>
              </a:rPr>
              <a:t>RFID</a:t>
            </a:r>
            <a:r>
              <a:rPr lang="ru-RU" sz="700" dirty="0">
                <a:latin typeface="Corbel" panose="020B0503020204020204" pitchFamily="34" charset="0"/>
                <a:ea typeface="Times New Roman" panose="02020603050405020304" pitchFamily="18" charset="0"/>
                <a:cs typeface="Times New Roman" panose="02020603050405020304" pitchFamily="18" charset="0"/>
              </a:rPr>
              <a:t> </a:t>
            </a:r>
            <a:r>
              <a:rPr lang="en-US" sz="700" dirty="0">
                <a:latin typeface="Corbel" panose="020B0503020204020204" pitchFamily="34" charset="0"/>
                <a:ea typeface="Times New Roman" panose="02020603050405020304" pitchFamily="18" charset="0"/>
                <a:cs typeface="Times New Roman" panose="02020603050405020304" pitchFamily="18" charset="0"/>
              </a:rPr>
              <a:t>Costs and Components). The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14"/>
              </a:rPr>
              <a:t>Auto-ID Center</a:t>
            </a:r>
            <a:r>
              <a:rPr lang="en-US" sz="700" dirty="0">
                <a:latin typeface="Corbel" panose="020B0503020204020204" pitchFamily="34" charset="0"/>
                <a:ea typeface="Times New Roman" panose="02020603050405020304" pitchFamily="18" charset="0"/>
                <a:cs typeface="Times New Roman" panose="02020603050405020304" pitchFamily="18" charset="0"/>
              </a:rPr>
              <a:t>'s contribution went beyond trying to create an inexpensive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6"/>
              </a:rPr>
              <a:t>tag</a:t>
            </a:r>
            <a:r>
              <a:rPr lang="en-US" sz="700" dirty="0">
                <a:latin typeface="Corbel" panose="020B0503020204020204" pitchFamily="34" charset="0"/>
                <a:ea typeface="Times New Roman" panose="02020603050405020304" pitchFamily="18" charset="0"/>
                <a:cs typeface="Times New Roman" panose="02020603050405020304" pitchFamily="18" charset="0"/>
              </a:rPr>
              <a:t>. It developed the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17"/>
              </a:rPr>
              <a:t>Electronic</a:t>
            </a:r>
            <a:r>
              <a:rPr lang="ru-RU" sz="700" u="sng" dirty="0">
                <a:latin typeface="Corbel" panose="020B0503020204020204" pitchFamily="34" charset="0"/>
                <a:ea typeface="Times New Roman" panose="02020603050405020304" pitchFamily="18" charset="0"/>
                <a:cs typeface="Times New Roman" panose="02020603050405020304" pitchFamily="18" charset="0"/>
                <a:hlinkClick r:id="rId17"/>
              </a:rPr>
              <a:t>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17"/>
              </a:rPr>
              <a:t>Product</a:t>
            </a:r>
            <a:r>
              <a:rPr lang="ru-RU" sz="700" u="sng" dirty="0">
                <a:latin typeface="Corbel" panose="020B0503020204020204" pitchFamily="34" charset="0"/>
                <a:ea typeface="Times New Roman" panose="02020603050405020304" pitchFamily="18" charset="0"/>
                <a:cs typeface="Times New Roman" panose="02020603050405020304" pitchFamily="18" charset="0"/>
                <a:hlinkClick r:id="rId17"/>
              </a:rPr>
              <a:t>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17"/>
              </a:rPr>
              <a:t>Code</a:t>
            </a:r>
            <a:r>
              <a:rPr lang="ru-RU" sz="700" dirty="0">
                <a:latin typeface="Corbel" panose="020B0503020204020204" pitchFamily="34" charset="0"/>
                <a:ea typeface="Times New Roman" panose="02020603050405020304" pitchFamily="18" charset="0"/>
                <a:cs typeface="Times New Roman" panose="02020603050405020304" pitchFamily="18" charset="0"/>
              </a:rPr>
              <a:t> </a:t>
            </a:r>
            <a:r>
              <a:rPr lang="en-US" sz="700" dirty="0">
                <a:latin typeface="Corbel" panose="020B0503020204020204" pitchFamily="34" charset="0"/>
                <a:ea typeface="Times New Roman" panose="02020603050405020304" pitchFamily="18" charset="0"/>
                <a:cs typeface="Times New Roman" panose="02020603050405020304" pitchFamily="18" charset="0"/>
              </a:rPr>
              <a:t>(</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18"/>
              </a:rPr>
              <a:t>EPC</a:t>
            </a:r>
            <a:r>
              <a:rPr lang="en-US" sz="700" dirty="0">
                <a:latin typeface="Corbel" panose="020B0503020204020204" pitchFamily="34" charset="0"/>
                <a:ea typeface="Times New Roman" panose="02020603050405020304" pitchFamily="18" charset="0"/>
                <a:cs typeface="Times New Roman" panose="02020603050405020304" pitchFamily="18" charset="0"/>
              </a:rPr>
              <a:t>), a numbering scheme that makes it possible to put a unique serial number on every item manufactured. It developed a way for tags and readers to communicate (the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19"/>
              </a:rPr>
              <a:t>air</a:t>
            </a:r>
            <a:r>
              <a:rPr lang="ru-RU" sz="700" u="sng" dirty="0">
                <a:latin typeface="Corbel" panose="020B0503020204020204" pitchFamily="34" charset="0"/>
                <a:ea typeface="Times New Roman" panose="02020603050405020304" pitchFamily="18" charset="0"/>
                <a:cs typeface="Times New Roman" panose="02020603050405020304" pitchFamily="18" charset="0"/>
                <a:hlinkClick r:id="rId19"/>
              </a:rPr>
              <a:t>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19"/>
              </a:rPr>
              <a:t>interface</a:t>
            </a:r>
            <a:r>
              <a:rPr lang="ru-RU" sz="700" u="sng" dirty="0">
                <a:latin typeface="Corbel" panose="020B0503020204020204" pitchFamily="34" charset="0"/>
                <a:ea typeface="Times New Roman" panose="02020603050405020304" pitchFamily="18" charset="0"/>
                <a:cs typeface="Times New Roman" panose="02020603050405020304" pitchFamily="18" charset="0"/>
                <a:hlinkClick r:id="rId19"/>
              </a:rPr>
              <a:t>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19"/>
              </a:rPr>
              <a:t>protocol</a:t>
            </a:r>
            <a:r>
              <a:rPr lang="en-US" sz="700" dirty="0">
                <a:latin typeface="Corbel" panose="020B0503020204020204" pitchFamily="34" charset="0"/>
                <a:ea typeface="Times New Roman" panose="02020603050405020304" pitchFamily="18" charset="0"/>
                <a:cs typeface="Times New Roman" panose="02020603050405020304" pitchFamily="18" charset="0"/>
              </a:rPr>
              <a:t>) and designed a network infrastructure that stores information in a secure Internet database. A virtually unlimited amount of data associated with a </a:t>
            </a:r>
            <a:r>
              <a:rPr lang="en-US" sz="700" u="sng" dirty="0">
                <a:latin typeface="Corbel" panose="020B0503020204020204" pitchFamily="34" charset="0"/>
                <a:ea typeface="Times New Roman" panose="02020603050405020304" pitchFamily="18" charset="0"/>
                <a:cs typeface="Times New Roman" panose="02020603050405020304" pitchFamily="18" charset="0"/>
                <a:hlinkClick r:id="rId6"/>
              </a:rPr>
              <a:t>tag</a:t>
            </a:r>
            <a:r>
              <a:rPr lang="en-US" sz="700" dirty="0">
                <a:latin typeface="Corbel" panose="020B0503020204020204" pitchFamily="34" charset="0"/>
                <a:ea typeface="Times New Roman" panose="02020603050405020304" pitchFamily="18" charset="0"/>
                <a:cs typeface="Times New Roman" panose="02020603050405020304" pitchFamily="18" charset="0"/>
              </a:rPr>
              <a:t>’s serial number can be stored online, and anyone with access privileges can retrieve it</a:t>
            </a:r>
            <a:r>
              <a:rPr lang="ru-RU" sz="700" dirty="0">
                <a:latin typeface="Corbel" panose="020B0503020204020204" pitchFamily="34" charset="0"/>
                <a:ea typeface="Times New Roman" panose="02020603050405020304" pitchFamily="18" charset="0"/>
                <a:cs typeface="Times New Roman" panose="02020603050405020304" pitchFamily="18" charset="0"/>
              </a:rPr>
              <a:t> </a:t>
            </a:r>
            <a:r>
              <a:rPr lang="en-US" sz="700" dirty="0">
                <a:latin typeface="Corbel" panose="020B0503020204020204" pitchFamily="34" charset="0"/>
              </a:rPr>
              <a:t>The potential efficiencies created by this visibility are enormous. Companies would be able to reduce inventories while ensuring product is always in the right place at the right time. And because no humans would have to scan the tags, labor costs and errors would also be greatly reduced. The grand vision is to ultimately flip the supply chain around. Today, companies make goods based on a monthly forecast. They then push the goods out into the supply chain and hope they sell. If demand is greater than they forecast, they lose sales. If it is less than forecast, they have excess goods that are sold at a loss or thrown away. The goal is to use </a:t>
            </a:r>
            <a:r>
              <a:rPr lang="en-US" sz="700" u="sng" dirty="0">
                <a:latin typeface="Corbel" panose="020B0503020204020204" pitchFamily="34" charset="0"/>
                <a:hlinkClick r:id="rId3"/>
              </a:rPr>
              <a:t>RFID</a:t>
            </a:r>
            <a:r>
              <a:rPr lang="en-US" sz="700" dirty="0">
                <a:latin typeface="Corbel" panose="020B0503020204020204" pitchFamily="34" charset="0"/>
              </a:rPr>
              <a:t> to track goods through the supply chain It would be much more efficient if goods could be pulled through the supply chain based on real-time demand. </a:t>
            </a:r>
            <a:r>
              <a:rPr lang="en-US" sz="700" u="sng" dirty="0">
                <a:latin typeface="Corbel" panose="020B0503020204020204" pitchFamily="34" charset="0"/>
                <a:hlinkClick r:id="rId3"/>
              </a:rPr>
              <a:t>RFID</a:t>
            </a:r>
            <a:r>
              <a:rPr lang="en-US" sz="700" dirty="0">
                <a:latin typeface="Corbel" panose="020B0503020204020204" pitchFamily="34" charset="0"/>
              </a:rPr>
              <a:t> readers on shelves would monitor how many products are being sold. They would signal the backroom when the shelves get low and request more inventory be brought out. When inventory in the backroom gets low, readers there would signal the warehouse to send more product. When inventory in the warehouse gets low, readers would signal the manufacturer to send more product. And so on back through the manufacturer's suppliers.</a:t>
            </a:r>
            <a:endParaRPr lang="ru-RU" sz="700" dirty="0">
              <a:latin typeface="Corbel" panose="020B0503020204020204" pitchFamily="34" charset="0"/>
            </a:endParaRPr>
          </a:p>
          <a:p>
            <a:pPr algn="just" eaLnBrk="0" fontAlgn="base" hangingPunct="0"/>
            <a:r>
              <a:rPr lang="en-US" sz="700" dirty="0">
                <a:latin typeface="Corbel" panose="020B0503020204020204" pitchFamily="34" charset="0"/>
              </a:rPr>
              <a:t> </a:t>
            </a:r>
            <a:br>
              <a:rPr lang="en-US" sz="700" dirty="0">
                <a:latin typeface="Corbel" panose="020B0503020204020204" pitchFamily="34" charset="0"/>
              </a:rPr>
            </a:br>
            <a:r>
              <a:rPr lang="en-US" sz="700" dirty="0">
                <a:latin typeface="Corbel" panose="020B0503020204020204" pitchFamily="34" charset="0"/>
              </a:rPr>
              <a:t>It's not clear if this vision can ever be fully achieved. The biggest obstacle is the cost of the tags. The </a:t>
            </a:r>
            <a:r>
              <a:rPr lang="en-US" sz="700" u="sng" dirty="0">
                <a:latin typeface="Corbel" panose="020B0503020204020204" pitchFamily="34" charset="0"/>
                <a:hlinkClick r:id="rId14"/>
              </a:rPr>
              <a:t>Auto-ID Center</a:t>
            </a:r>
            <a:r>
              <a:rPr lang="en-US" sz="700" dirty="0">
                <a:latin typeface="Corbel" panose="020B0503020204020204" pitchFamily="34" charset="0"/>
              </a:rPr>
              <a:t> did research suggesting the price of tags could fall to 5 cents when 30 billion tags are consumed annually. But 30 billion tags will never be consumed if the tags cost 25 cents or more. So the industry faces a chicken-and-egg problem—tags won't get cheap until a lot of people use them, but a lot of people won't use them until they get cheap. Wal-Mart was the first retailer to require suppliers to put tags on cases and pallets of goods. In June 2003, it told its top 100 suppliers that they would need to begin putting tags on shipments in January 2005. One reason Wal-Mart chose this approach was to solve the chicken-and-egg problem. If the giant retailer's top suppliers began buying tags, that would begin to drive the price down. Lower prices would enable more companies to use the technology. Then volumes would increase and prices would fall further. And finally the ubiquity of the Internet is an important (and often overlooked factor). The </a:t>
            </a:r>
            <a:r>
              <a:rPr lang="en-US" sz="700" dirty="0">
                <a:latin typeface="Corbel" panose="020B0503020204020204" pitchFamily="34" charset="0"/>
                <a:hlinkClick r:id="rId14"/>
              </a:rPr>
              <a:t>Auto-ID Center</a:t>
            </a:r>
            <a:r>
              <a:rPr lang="en-US" sz="700" dirty="0">
                <a:latin typeface="Corbel" panose="020B0503020204020204" pitchFamily="34" charset="0"/>
              </a:rPr>
              <a:t> realized that the Internet could be used to enable companies to share information about the location of products within the supply chain. Before the </a:t>
            </a:r>
            <a:r>
              <a:rPr lang="en-US" sz="700" dirty="0">
                <a:latin typeface="Corbel" panose="020B0503020204020204" pitchFamily="34" charset="0"/>
                <a:hlinkClick r:id="rId14"/>
              </a:rPr>
              <a:t>Auto-ID Center</a:t>
            </a:r>
            <a:r>
              <a:rPr lang="en-US" sz="700" dirty="0">
                <a:latin typeface="Corbel" panose="020B0503020204020204" pitchFamily="34" charset="0"/>
              </a:rPr>
              <a:t> proposed the </a:t>
            </a:r>
            <a:r>
              <a:rPr lang="en-US" sz="700" dirty="0" err="1">
                <a:latin typeface="Corbel" panose="020B0503020204020204" pitchFamily="34" charset="0"/>
                <a:hlinkClick r:id="rId20"/>
              </a:rPr>
              <a:t>EPCglobal</a:t>
            </a:r>
            <a:r>
              <a:rPr lang="en-US" sz="700" dirty="0">
                <a:latin typeface="Corbel" panose="020B0503020204020204" pitchFamily="34" charset="0"/>
                <a:hlinkClick r:id="rId20"/>
              </a:rPr>
              <a:t> Network</a:t>
            </a:r>
            <a:r>
              <a:rPr lang="en-US" sz="700" dirty="0">
                <a:latin typeface="Corbel" panose="020B0503020204020204" pitchFamily="34" charset="0"/>
              </a:rPr>
              <a:t>, there was no way (other than manually phoning, faxing or e-mailing) for Company A to let Company B know that it has shipped something, and there was no way for Company B to let Company A know that the product has arrived. </a:t>
            </a:r>
            <a:r>
              <a:rPr lang="ru-RU" sz="700" dirty="0">
                <a:latin typeface="Corbel" panose="020B0503020204020204" pitchFamily="34" charset="0"/>
              </a:rPr>
              <a:t> </a:t>
            </a:r>
            <a:r>
              <a:rPr lang="en-US" sz="700" dirty="0">
                <a:latin typeface="Corbel" panose="020B0503020204020204" pitchFamily="34" charset="0"/>
              </a:rPr>
              <a:t>With the network, companies can not only identify products in the supply chain, they can share information about the location of goods. Company A, for instance, could let Company B see—in real time—what is in Company A's warehouse. Or Company A could let Company B know automatically that goods were scanned leaving the warehouse and will arrive at Company B's facility the next day. It is this ability to share information about the location of products anywhere in the supply chain that makes </a:t>
            </a:r>
            <a:r>
              <a:rPr lang="en-US" sz="700" dirty="0">
                <a:latin typeface="Corbel" panose="020B0503020204020204" pitchFamily="34" charset="0"/>
                <a:hlinkClick r:id="rId3"/>
              </a:rPr>
              <a:t>RFID</a:t>
            </a:r>
            <a:r>
              <a:rPr lang="en-US" sz="700" dirty="0">
                <a:latin typeface="Corbel" panose="020B0503020204020204" pitchFamily="34" charset="0"/>
              </a:rPr>
              <a:t> a potentially powerful technology. </a:t>
            </a:r>
            <a:endParaRPr lang="ru-RU" sz="700" dirty="0">
              <a:effectLst/>
              <a:latin typeface="Corbel" panose="020B0503020204020204" pitchFamily="34" charset="0"/>
              <a:ea typeface="Times New Roman" panose="02020603050405020304" pitchFamily="18" charset="0"/>
            </a:endParaRPr>
          </a:p>
        </p:txBody>
      </p:sp>
      <p:sp>
        <p:nvSpPr>
          <p:cNvPr id="5" name="Заголовок 3"/>
          <p:cNvSpPr>
            <a:spLocks noGrp="1"/>
          </p:cNvSpPr>
          <p:nvPr>
            <p:ph type="title"/>
          </p:nvPr>
        </p:nvSpPr>
        <p:spPr>
          <a:xfrm>
            <a:off x="838200" y="365125"/>
            <a:ext cx="10515600" cy="1325563"/>
          </a:xfrm>
        </p:spPr>
        <p:txBody>
          <a:bodyPr/>
          <a:lstStyle/>
          <a:p>
            <a:pPr algn="ctr"/>
            <a:r>
              <a:rPr lang="en-US" dirty="0">
                <a:solidFill>
                  <a:srgbClr val="FF5050"/>
                </a:solidFill>
              </a:rPr>
              <a:t>RFID </a:t>
            </a:r>
            <a:r>
              <a:rPr lang="ru-RU" dirty="0"/>
              <a:t>это</a:t>
            </a:r>
            <a:r>
              <a:rPr lang="ru-RU" dirty="0">
                <a:solidFill>
                  <a:srgbClr val="FF5050"/>
                </a:solidFill>
              </a:rPr>
              <a:t>:</a:t>
            </a:r>
            <a:endParaRPr lang="ru-RU" dirty="0"/>
          </a:p>
        </p:txBody>
      </p:sp>
      <p:sp>
        <p:nvSpPr>
          <p:cNvPr id="6" name="Заголовок 1"/>
          <p:cNvSpPr txBox="1">
            <a:spLocks/>
          </p:cNvSpPr>
          <p:nvPr/>
        </p:nvSpPr>
        <p:spPr>
          <a:xfrm>
            <a:off x="2355376" y="5376128"/>
            <a:ext cx="816704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a:t>Много непонятной информации</a:t>
            </a:r>
            <a:endParaRPr lang="ru-RU" dirty="0"/>
          </a:p>
        </p:txBody>
      </p:sp>
    </p:spTree>
    <p:extLst>
      <p:ext uri="{BB962C8B-B14F-4D97-AF65-F5344CB8AC3E}">
        <p14:creationId xmlns:p14="http://schemas.microsoft.com/office/powerpoint/2010/main" val="264371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latin typeface="Segoe UI Semibold" panose="020B0702040204020203" pitchFamily="34" charset="0"/>
                <a:cs typeface="Segoe UI Semibold" panose="020B0702040204020203" pitchFamily="34" charset="0"/>
              </a:rPr>
              <a:t>Что такое </a:t>
            </a:r>
            <a:r>
              <a:rPr lang="en-US" dirty="0">
                <a:latin typeface="Segoe UI Semibold" panose="020B0702040204020203" pitchFamily="34" charset="0"/>
                <a:cs typeface="Segoe UI Semibold" panose="020B0702040204020203" pitchFamily="34" charset="0"/>
              </a:rPr>
              <a:t>Wonderfid™ POS Utility</a:t>
            </a:r>
          </a:p>
        </p:txBody>
      </p:sp>
      <p:sp>
        <p:nvSpPr>
          <p:cNvPr id="3" name="Текст 2"/>
          <p:cNvSpPr>
            <a:spLocks noGrp="1"/>
          </p:cNvSpPr>
          <p:nvPr>
            <p:ph idx="1"/>
          </p:nvPr>
        </p:nvSpPr>
        <p:spPr/>
        <p:txBody>
          <a:bodyPr anchor="t">
            <a:normAutofit/>
          </a:bodyPr>
          <a:lstStyle/>
          <a:p>
            <a:pPr marL="0" indent="0">
              <a:lnSpc>
                <a:spcPct val="150000"/>
              </a:lnSpc>
              <a:buNone/>
            </a:pPr>
            <a:r>
              <a:rPr lang="ru-RU" sz="3600" dirty="0"/>
              <a:t>Специальная утилита, которая ставится на </a:t>
            </a:r>
            <a:r>
              <a:rPr lang="en-US" sz="3600" dirty="0"/>
              <a:t>POS </a:t>
            </a:r>
            <a:r>
              <a:rPr lang="ru-RU" sz="3600" dirty="0"/>
              <a:t>под </a:t>
            </a:r>
            <a:r>
              <a:rPr lang="en-US" sz="3600" dirty="0"/>
              <a:t>Windows</a:t>
            </a:r>
            <a:r>
              <a:rPr lang="ru-RU" sz="3600" dirty="0"/>
              <a:t> и позволяет любой кассе выполнять продажу и возврат по </a:t>
            </a:r>
            <a:r>
              <a:rPr lang="en-US" sz="3600" dirty="0"/>
              <a:t>RFID</a:t>
            </a:r>
            <a:r>
              <a:rPr lang="ru-RU" sz="3600" dirty="0"/>
              <a:t>-меткам.</a:t>
            </a:r>
            <a:endParaRPr lang="en-US" sz="3600" dirty="0"/>
          </a:p>
        </p:txBody>
      </p:sp>
    </p:spTree>
    <p:extLst>
      <p:ext uri="{BB962C8B-B14F-4D97-AF65-F5344CB8AC3E}">
        <p14:creationId xmlns:p14="http://schemas.microsoft.com/office/powerpoint/2010/main" val="29707679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latin typeface="Segoe UI Semibold" panose="020B0702040204020203" pitchFamily="34" charset="0"/>
                <a:cs typeface="Segoe UI Semibold" panose="020B0702040204020203" pitchFamily="34" charset="0"/>
              </a:rPr>
              <a:t>Что такое </a:t>
            </a:r>
            <a:r>
              <a:rPr lang="en-US" dirty="0">
                <a:latin typeface="Segoe UI Semibold" panose="020B0702040204020203" pitchFamily="34" charset="0"/>
                <a:cs typeface="Segoe UI Semibold" panose="020B0702040204020203" pitchFamily="34" charset="0"/>
              </a:rPr>
              <a:t>Mobile SMARTS</a:t>
            </a:r>
            <a:endParaRPr lang="ru-RU" dirty="0">
              <a:latin typeface="Segoe UI Semibold" panose="020B0702040204020203" pitchFamily="34" charset="0"/>
              <a:cs typeface="Segoe UI Semibold" panose="020B0702040204020203" pitchFamily="34" charset="0"/>
            </a:endParaRPr>
          </a:p>
        </p:txBody>
      </p:sp>
      <p:sp>
        <p:nvSpPr>
          <p:cNvPr id="3" name="Текст 2"/>
          <p:cNvSpPr>
            <a:spLocks noGrp="1"/>
          </p:cNvSpPr>
          <p:nvPr>
            <p:ph idx="1"/>
          </p:nvPr>
        </p:nvSpPr>
        <p:spPr/>
        <p:txBody>
          <a:bodyPr anchor="ctr">
            <a:normAutofit lnSpcReduction="10000"/>
          </a:bodyPr>
          <a:lstStyle/>
          <a:p>
            <a:pPr marL="0" indent="0" algn="ctr">
              <a:buNone/>
            </a:pPr>
            <a:r>
              <a:rPr lang="ru-RU" sz="3600" dirty="0">
                <a:hlinkClick r:id="rId2"/>
              </a:rPr>
              <a:t>Мобильная платформа</a:t>
            </a:r>
            <a:r>
              <a:rPr lang="ru-RU" sz="3600" dirty="0"/>
              <a:t> для разработки, доработки</a:t>
            </a:r>
            <a:r>
              <a:rPr lang="en-US" sz="3600" dirty="0"/>
              <a:t>, </a:t>
            </a:r>
            <a:r>
              <a:rPr lang="ru-RU" sz="3600" dirty="0"/>
              <a:t>интеграции и поддержки учетных решений для производства, склада и магазина.</a:t>
            </a:r>
          </a:p>
          <a:p>
            <a:pPr marL="0" indent="0" algn="ctr">
              <a:buNone/>
            </a:pPr>
            <a:endParaRPr lang="ru-RU" sz="3600" dirty="0"/>
          </a:p>
          <a:p>
            <a:pPr marL="0" indent="0" algn="ctr">
              <a:buNone/>
            </a:pPr>
            <a:r>
              <a:rPr lang="ru-RU" sz="3600" dirty="0"/>
              <a:t>Поддерживает </a:t>
            </a:r>
            <a:r>
              <a:rPr lang="ru-RU" sz="3600" dirty="0">
                <a:hlinkClick r:id="rId3"/>
              </a:rPr>
              <a:t>терминалы сбора данных</a:t>
            </a:r>
            <a:r>
              <a:rPr lang="ru-RU" sz="3600" dirty="0"/>
              <a:t> (ТСД) на </a:t>
            </a:r>
            <a:r>
              <a:rPr lang="en-US" sz="3600" dirty="0"/>
              <a:t>Windows </a:t>
            </a:r>
            <a:r>
              <a:rPr lang="ru-RU" sz="3600" dirty="0"/>
              <a:t>и </a:t>
            </a:r>
            <a:r>
              <a:rPr lang="en-US" sz="3600" dirty="0"/>
              <a:t>Android.</a:t>
            </a:r>
          </a:p>
          <a:p>
            <a:pPr marL="0" indent="0" algn="ctr">
              <a:buNone/>
            </a:pPr>
            <a:endParaRPr lang="en-US" sz="3600" dirty="0"/>
          </a:p>
          <a:p>
            <a:pPr marL="0" indent="0" algn="ctr">
              <a:buNone/>
            </a:pPr>
            <a:r>
              <a:rPr lang="ru-RU" sz="3600" dirty="0"/>
              <a:t>Есть поддержка штрихкодов и </a:t>
            </a:r>
            <a:r>
              <a:rPr lang="en-US" sz="3600" dirty="0"/>
              <a:t>RFID</a:t>
            </a:r>
            <a:r>
              <a:rPr lang="ru-RU" sz="3600" dirty="0"/>
              <a:t>.</a:t>
            </a:r>
          </a:p>
        </p:txBody>
      </p:sp>
    </p:spTree>
    <p:extLst>
      <p:ext uri="{BB962C8B-B14F-4D97-AF65-F5344CB8AC3E}">
        <p14:creationId xmlns:p14="http://schemas.microsoft.com/office/powerpoint/2010/main" val="1339033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195410" y="194768"/>
            <a:ext cx="3784600" cy="1325563"/>
          </a:xfrm>
        </p:spPr>
        <p:txBody>
          <a:bodyPr/>
          <a:lstStyle/>
          <a:p>
            <a:r>
              <a:rPr lang="ru-RU" dirty="0" smtClean="0"/>
              <a:t>Общая схема</a:t>
            </a:r>
            <a:endParaRPr lang="ru-RU" dirty="0"/>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62199" y="3230498"/>
            <a:ext cx="1531892" cy="1082513"/>
          </a:xfrm>
          <a:prstGeom prst="rect">
            <a:avLst/>
          </a:prstGeom>
        </p:spPr>
      </p:pic>
      <p:pic>
        <p:nvPicPr>
          <p:cNvPr id="6" name="Picture 2" descr="http://www.gotvectors.com/images/preview/thumb/isometric-server-cabi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8492" y="358812"/>
            <a:ext cx="765945" cy="13241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383280" y="697736"/>
            <a:ext cx="1449371" cy="646331"/>
          </a:xfrm>
          <a:prstGeom prst="rect">
            <a:avLst/>
          </a:prstGeom>
          <a:noFill/>
        </p:spPr>
        <p:txBody>
          <a:bodyPr wrap="none" rtlCol="0">
            <a:spAutoFit/>
          </a:bodyPr>
          <a:lstStyle/>
          <a:p>
            <a:r>
              <a:rPr lang="en-US" dirty="0"/>
              <a:t>Wonderfid™ </a:t>
            </a:r>
          </a:p>
          <a:p>
            <a:r>
              <a:rPr lang="en-US" dirty="0"/>
              <a:t>Retail Server</a:t>
            </a:r>
            <a:endParaRPr lang="ru-RU" dirty="0">
              <a:solidFill>
                <a:schemeClr val="tx2">
                  <a:lumMod val="60000"/>
                  <a:lumOff val="40000"/>
                </a:schemeClr>
              </a:solidFill>
            </a:endParaRPr>
          </a:p>
        </p:txBody>
      </p:sp>
      <p:pic>
        <p:nvPicPr>
          <p:cNvPr id="8" name="Picture 4" descr="http://i.istockimg.com/file_thumbview_approve/65226019/3/stock-illustration-65226019-security-gat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8477" y="755398"/>
            <a:ext cx="1706321" cy="19530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thumb7.shutterstock.com/thumb_large/137608/137608,1320324161,9/stock-vector-a-point-of-sale-terminal-with-customer-display-lcd-monitor-keyboard-printer-and-cash-drawer-8800483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6187" y="2813579"/>
            <a:ext cx="935833" cy="94211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999881" y="2088518"/>
            <a:ext cx="2020297" cy="646331"/>
          </a:xfrm>
          <a:prstGeom prst="rect">
            <a:avLst/>
          </a:prstGeom>
          <a:noFill/>
        </p:spPr>
        <p:txBody>
          <a:bodyPr wrap="none" rtlCol="0">
            <a:spAutoFit/>
          </a:bodyPr>
          <a:lstStyle/>
          <a:p>
            <a:r>
              <a:rPr lang="en-US" dirty="0"/>
              <a:t>RFID</a:t>
            </a:r>
            <a:r>
              <a:rPr lang="ru-RU" dirty="0"/>
              <a:t>-считыватели,</a:t>
            </a:r>
          </a:p>
          <a:p>
            <a:r>
              <a:rPr lang="ru-RU" dirty="0"/>
              <a:t>антенны, сигналы</a:t>
            </a:r>
          </a:p>
        </p:txBody>
      </p:sp>
      <p:sp>
        <p:nvSpPr>
          <p:cNvPr id="11" name="TextBox 10"/>
          <p:cNvSpPr txBox="1"/>
          <p:nvPr/>
        </p:nvSpPr>
        <p:spPr>
          <a:xfrm>
            <a:off x="9450193" y="3223007"/>
            <a:ext cx="1449371" cy="646331"/>
          </a:xfrm>
          <a:prstGeom prst="rect">
            <a:avLst/>
          </a:prstGeom>
          <a:noFill/>
        </p:spPr>
        <p:txBody>
          <a:bodyPr wrap="none" rtlCol="0">
            <a:spAutoFit/>
          </a:bodyPr>
          <a:lstStyle/>
          <a:p>
            <a:r>
              <a:rPr lang="en-US" dirty="0"/>
              <a:t>Wonderfid™ </a:t>
            </a:r>
          </a:p>
          <a:p>
            <a:r>
              <a:rPr lang="en-US" dirty="0"/>
              <a:t>POS Utility</a:t>
            </a:r>
            <a:endParaRPr lang="ru-RU" dirty="0">
              <a:solidFill>
                <a:schemeClr val="tx2">
                  <a:lumMod val="60000"/>
                  <a:lumOff val="40000"/>
                </a:schemeClr>
              </a:solidFill>
            </a:endParaRPr>
          </a:p>
        </p:txBody>
      </p:sp>
      <p:cxnSp>
        <p:nvCxnSpPr>
          <p:cNvPr id="12" name="Скругленная соединительная линия 19"/>
          <p:cNvCxnSpPr>
            <a:stCxn id="6" idx="3"/>
            <a:endCxn id="8" idx="1"/>
          </p:cNvCxnSpPr>
          <p:nvPr/>
        </p:nvCxnSpPr>
        <p:spPr>
          <a:xfrm>
            <a:off x="6414437" y="1020901"/>
            <a:ext cx="1804040" cy="711007"/>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Скругленная соединительная линия 24"/>
          <p:cNvCxnSpPr>
            <a:stCxn id="6" idx="2"/>
            <a:endCxn id="9" idx="0"/>
          </p:cNvCxnSpPr>
          <p:nvPr/>
        </p:nvCxnSpPr>
        <p:spPr>
          <a:xfrm rot="16200000" flipH="1">
            <a:off x="6882489" y="831964"/>
            <a:ext cx="1130590" cy="2832639"/>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4" name="Picture 8" descr="http://www.saotron.ru/catalog/printer-shtrih-kodov/img/000182_big_zebra_z4m_b.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29593" y="2952401"/>
            <a:ext cx="724363" cy="79069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120743" y="2809160"/>
            <a:ext cx="1449371" cy="646331"/>
          </a:xfrm>
          <a:prstGeom prst="rect">
            <a:avLst/>
          </a:prstGeom>
          <a:noFill/>
        </p:spPr>
        <p:txBody>
          <a:bodyPr wrap="none" rtlCol="0">
            <a:spAutoFit/>
          </a:bodyPr>
          <a:lstStyle/>
          <a:p>
            <a:r>
              <a:rPr lang="en-US" dirty="0"/>
              <a:t>Wonderfid™ </a:t>
            </a:r>
          </a:p>
          <a:p>
            <a:r>
              <a:rPr lang="en-US" dirty="0"/>
              <a:t>Printing</a:t>
            </a:r>
            <a:endParaRPr lang="ru-RU" dirty="0">
              <a:solidFill>
                <a:schemeClr val="tx2">
                  <a:lumMod val="60000"/>
                  <a:lumOff val="40000"/>
                </a:schemeClr>
              </a:solidFill>
            </a:endParaRPr>
          </a:p>
        </p:txBody>
      </p:sp>
      <p:cxnSp>
        <p:nvCxnSpPr>
          <p:cNvPr id="16" name="Скругленная соединительная линия 29"/>
          <p:cNvCxnSpPr>
            <a:stCxn id="6" idx="1"/>
            <a:endCxn id="14" idx="0"/>
          </p:cNvCxnSpPr>
          <p:nvPr/>
        </p:nvCxnSpPr>
        <p:spPr>
          <a:xfrm rot="10800000" flipV="1">
            <a:off x="2591776" y="1020901"/>
            <a:ext cx="3056717" cy="1931500"/>
          </a:xfrm>
          <a:prstGeom prst="curvedConnector2">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17" name="Picture 10" descr="http://www.rackingandshelvingltd.co.uk/wp-content/uploads/2015/05/isometric_Push_Back_PR.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56501" y="913507"/>
            <a:ext cx="1886679" cy="17990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http://www.cleverence.ru/upload/iblock/7bf/7bf26dac9d80c4cb3873653845835a3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70933" y="4361949"/>
            <a:ext cx="847692" cy="127153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4468697" y="4458519"/>
            <a:ext cx="1704645" cy="584775"/>
          </a:xfrm>
          <a:prstGeom prst="rect">
            <a:avLst/>
          </a:prstGeom>
          <a:noFill/>
        </p:spPr>
        <p:txBody>
          <a:bodyPr wrap="square" rtlCol="0">
            <a:spAutoFit/>
          </a:bodyPr>
          <a:lstStyle>
            <a:defPPr>
              <a:defRPr lang="ru-RU"/>
            </a:defPPr>
            <a:lvl1pPr>
              <a:defRPr sz="1600"/>
            </a:lvl1pPr>
          </a:lstStyle>
          <a:p>
            <a:r>
              <a:rPr lang="en-US" dirty="0"/>
              <a:t>Mobile SMARTS RFID</a:t>
            </a:r>
            <a:endParaRPr lang="ru-RU" dirty="0"/>
          </a:p>
        </p:txBody>
      </p:sp>
      <p:sp>
        <p:nvSpPr>
          <p:cNvPr id="20" name="Скругленный прямоугольник 27"/>
          <p:cNvSpPr/>
          <p:nvPr/>
        </p:nvSpPr>
        <p:spPr>
          <a:xfrm>
            <a:off x="4416035" y="3497779"/>
            <a:ext cx="1346200" cy="547953"/>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WMS/ERP</a:t>
            </a:r>
            <a:endParaRPr lang="ru-RU" dirty="0"/>
          </a:p>
        </p:txBody>
      </p:sp>
      <p:sp>
        <p:nvSpPr>
          <p:cNvPr id="21" name="Скругленный прямоугольник 37"/>
          <p:cNvSpPr/>
          <p:nvPr/>
        </p:nvSpPr>
        <p:spPr>
          <a:xfrm>
            <a:off x="6409600" y="3376554"/>
            <a:ext cx="1346200" cy="547953"/>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ERP/POS</a:t>
            </a:r>
            <a:endParaRPr lang="ru-RU" dirty="0"/>
          </a:p>
        </p:txBody>
      </p:sp>
      <p:cxnSp>
        <p:nvCxnSpPr>
          <p:cNvPr id="22" name="Скругленная соединительная линия 31"/>
          <p:cNvCxnSpPr>
            <a:stCxn id="18" idx="0"/>
            <a:endCxn id="20" idx="1"/>
          </p:cNvCxnSpPr>
          <p:nvPr/>
        </p:nvCxnSpPr>
        <p:spPr>
          <a:xfrm rot="5400000" flipH="1" flipV="1">
            <a:off x="3960311" y="3906225"/>
            <a:ext cx="590193" cy="321256"/>
          </a:xfrm>
          <a:prstGeom prst="curvedConnector2">
            <a:avLst/>
          </a:prstGeom>
          <a:ln>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Скругленная соединительная линия 41"/>
          <p:cNvCxnSpPr>
            <a:stCxn id="14" idx="2"/>
            <a:endCxn id="20" idx="1"/>
          </p:cNvCxnSpPr>
          <p:nvPr/>
        </p:nvCxnSpPr>
        <p:spPr>
          <a:xfrm rot="16200000" flipH="1">
            <a:off x="3489576" y="2845296"/>
            <a:ext cx="28659" cy="1824260"/>
          </a:xfrm>
          <a:prstGeom prst="curvedConnector2">
            <a:avLst/>
          </a:prstGeom>
          <a:ln>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Скругленная соединительная линия 46"/>
          <p:cNvCxnSpPr>
            <a:stCxn id="6" idx="2"/>
            <a:endCxn id="20" idx="0"/>
          </p:cNvCxnSpPr>
          <p:nvPr/>
        </p:nvCxnSpPr>
        <p:spPr>
          <a:xfrm rot="5400000">
            <a:off x="4652905" y="2119219"/>
            <a:ext cx="1814790" cy="942330"/>
          </a:xfrm>
          <a:prstGeom prst="curvedConnector3">
            <a:avLst>
              <a:gd name="adj1" fmla="val 50000"/>
            </a:avLst>
          </a:prstGeom>
          <a:ln>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Скругленная соединительная линия 49"/>
          <p:cNvCxnSpPr>
            <a:stCxn id="20" idx="3"/>
            <a:endCxn id="21" idx="1"/>
          </p:cNvCxnSpPr>
          <p:nvPr/>
        </p:nvCxnSpPr>
        <p:spPr>
          <a:xfrm flipV="1">
            <a:off x="5762235" y="3650531"/>
            <a:ext cx="647365" cy="121225"/>
          </a:xfrm>
          <a:prstGeom prst="curvedConnector3">
            <a:avLst>
              <a:gd name="adj1" fmla="val 50000"/>
            </a:avLst>
          </a:prstGeom>
          <a:ln>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Скругленная соединительная линия 59"/>
          <p:cNvCxnSpPr>
            <a:stCxn id="21" idx="3"/>
            <a:endCxn id="9" idx="1"/>
          </p:cNvCxnSpPr>
          <p:nvPr/>
        </p:nvCxnSpPr>
        <p:spPr>
          <a:xfrm flipV="1">
            <a:off x="7755800" y="3284636"/>
            <a:ext cx="640387" cy="365895"/>
          </a:xfrm>
          <a:prstGeom prst="curvedConnector3">
            <a:avLst>
              <a:gd name="adj1" fmla="val 50000"/>
            </a:avLst>
          </a:prstGeom>
          <a:ln>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7" name="Picture 14" descr="http://www.cleverence.ru/upload/iblock/ec9/ec9186f2387917a7b220de520f6c464a.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65621" y="5037310"/>
            <a:ext cx="684413" cy="102259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7202663" y="4997718"/>
            <a:ext cx="1595876" cy="584775"/>
          </a:xfrm>
          <a:prstGeom prst="rect">
            <a:avLst/>
          </a:prstGeom>
          <a:noFill/>
        </p:spPr>
        <p:txBody>
          <a:bodyPr wrap="square" rtlCol="0">
            <a:spAutoFit/>
          </a:bodyPr>
          <a:lstStyle/>
          <a:p>
            <a:r>
              <a:rPr lang="en-US" sz="1600" dirty="0"/>
              <a:t>Mobile SMARTS RFID</a:t>
            </a:r>
            <a:endParaRPr lang="ru-RU" sz="1600" dirty="0">
              <a:solidFill>
                <a:schemeClr val="tx2">
                  <a:lumMod val="60000"/>
                  <a:lumOff val="40000"/>
                </a:schemeClr>
              </a:solidFill>
            </a:endParaRPr>
          </a:p>
        </p:txBody>
      </p:sp>
      <p:cxnSp>
        <p:nvCxnSpPr>
          <p:cNvPr id="29" name="Скругленная соединительная линия 75"/>
          <p:cNvCxnSpPr>
            <a:stCxn id="21" idx="2"/>
            <a:endCxn id="27" idx="0"/>
          </p:cNvCxnSpPr>
          <p:nvPr/>
        </p:nvCxnSpPr>
        <p:spPr>
          <a:xfrm rot="5400000">
            <a:off x="6388863" y="4343472"/>
            <a:ext cx="1112803" cy="274872"/>
          </a:xfrm>
          <a:prstGeom prst="curvedConnector3">
            <a:avLst>
              <a:gd name="adj1" fmla="val 50000"/>
            </a:avLst>
          </a:prstGeom>
          <a:ln>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Скругленная соединительная линия 110"/>
          <p:cNvCxnSpPr>
            <a:stCxn id="6" idx="2"/>
            <a:endCxn id="21" idx="0"/>
          </p:cNvCxnSpPr>
          <p:nvPr/>
        </p:nvCxnSpPr>
        <p:spPr>
          <a:xfrm rot="16200000" flipH="1">
            <a:off x="5710300" y="2004153"/>
            <a:ext cx="1693565" cy="1051235"/>
          </a:xfrm>
          <a:prstGeom prst="curvedConnector3">
            <a:avLst>
              <a:gd name="adj1" fmla="val 50000"/>
            </a:avLst>
          </a:prstGeom>
          <a:ln>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37987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96900" y="1709738"/>
            <a:ext cx="10814050" cy="2852737"/>
          </a:xfrm>
        </p:spPr>
        <p:txBody>
          <a:bodyPr/>
          <a:lstStyle/>
          <a:p>
            <a:r>
              <a:rPr lang="ru-RU" dirty="0">
                <a:solidFill>
                  <a:schemeClr val="bg1"/>
                </a:solidFill>
              </a:rPr>
              <a:t>Маркировка </a:t>
            </a:r>
            <a:r>
              <a:rPr lang="en-US" dirty="0">
                <a:solidFill>
                  <a:schemeClr val="bg1"/>
                </a:solidFill>
              </a:rPr>
              <a:t>RFID-</a:t>
            </a:r>
            <a:r>
              <a:rPr lang="ru-RU" dirty="0">
                <a:solidFill>
                  <a:schemeClr val="bg1"/>
                </a:solidFill>
              </a:rPr>
              <a:t>этикетками</a:t>
            </a:r>
          </a:p>
        </p:txBody>
      </p:sp>
      <p:sp>
        <p:nvSpPr>
          <p:cNvPr id="5" name="Текст 4"/>
          <p:cNvSpPr>
            <a:spLocks noGrp="1"/>
          </p:cNvSpPr>
          <p:nvPr>
            <p:ph type="body" idx="1"/>
          </p:nvPr>
        </p:nvSpPr>
        <p:spPr>
          <a:xfrm>
            <a:off x="647700" y="4589463"/>
            <a:ext cx="10725150" cy="1500187"/>
          </a:xfrm>
        </p:spPr>
        <p:txBody>
          <a:bodyPr/>
          <a:lstStyle/>
          <a:p>
            <a:r>
              <a:rPr lang="ru-RU" dirty="0">
                <a:solidFill>
                  <a:schemeClr val="bg1"/>
                </a:solidFill>
              </a:rPr>
              <a:t>При помощи технологии</a:t>
            </a:r>
            <a:r>
              <a:rPr lang="en-US" dirty="0">
                <a:solidFill>
                  <a:schemeClr val="bg1"/>
                </a:solidFill>
              </a:rPr>
              <a:t> </a:t>
            </a:r>
            <a:r>
              <a:rPr lang="ru-RU" dirty="0">
                <a:solidFill>
                  <a:schemeClr val="bg1"/>
                </a:solidFill>
              </a:rPr>
              <a:t>«</a:t>
            </a:r>
            <a:r>
              <a:rPr lang="en-US" dirty="0">
                <a:solidFill>
                  <a:schemeClr val="bg1"/>
                </a:solidFill>
              </a:rPr>
              <a:t>Wonderfid™ </a:t>
            </a:r>
            <a:r>
              <a:rPr lang="ru-RU" dirty="0">
                <a:solidFill>
                  <a:schemeClr val="bg1"/>
                </a:solidFill>
              </a:rPr>
              <a:t>Печать этикеток»</a:t>
            </a:r>
          </a:p>
        </p:txBody>
      </p:sp>
    </p:spTree>
    <p:extLst>
      <p:ext uri="{BB962C8B-B14F-4D97-AF65-F5344CB8AC3E}">
        <p14:creationId xmlns:p14="http://schemas.microsoft.com/office/powerpoint/2010/main" val="22637910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Wonderfid™ </a:t>
            </a:r>
            <a:r>
              <a:rPr lang="ru-RU" dirty="0"/>
              <a:t>Печать этикеток</a:t>
            </a:r>
          </a:p>
        </p:txBody>
      </p:sp>
      <p:sp>
        <p:nvSpPr>
          <p:cNvPr id="3" name="Объект 2"/>
          <p:cNvSpPr>
            <a:spLocks noGrp="1"/>
          </p:cNvSpPr>
          <p:nvPr>
            <p:ph idx="1"/>
          </p:nvPr>
        </p:nvSpPr>
        <p:spPr>
          <a:xfrm>
            <a:off x="838200" y="1825625"/>
            <a:ext cx="10515600" cy="3984625"/>
          </a:xfrm>
        </p:spPr>
        <p:txBody>
          <a:bodyPr>
            <a:normAutofit lnSpcReduction="10000"/>
          </a:bodyPr>
          <a:lstStyle/>
          <a:p>
            <a:pPr marL="0" indent="0">
              <a:lnSpc>
                <a:spcPct val="150000"/>
              </a:lnSpc>
              <a:buNone/>
            </a:pPr>
            <a:r>
              <a:rPr lang="ru-RU" dirty="0"/>
              <a:t>Уникальный запатентованный способ программирования этикеток при помощи RFID-принтера.</a:t>
            </a:r>
          </a:p>
          <a:p>
            <a:pPr marL="0" indent="0">
              <a:lnSpc>
                <a:spcPct val="150000"/>
              </a:lnSpc>
              <a:buNone/>
            </a:pPr>
            <a:endParaRPr lang="ru-RU" dirty="0"/>
          </a:p>
          <a:p>
            <a:pPr marL="0" indent="0">
              <a:lnSpc>
                <a:spcPct val="150000"/>
              </a:lnSpc>
              <a:buNone/>
            </a:pPr>
            <a:r>
              <a:rPr lang="ru-RU" dirty="0"/>
              <a:t>Позволяющий печатать </a:t>
            </a:r>
            <a:r>
              <a:rPr lang="en-US" dirty="0"/>
              <a:t>RFID-</a:t>
            </a:r>
            <a:r>
              <a:rPr lang="ru-RU" dirty="0"/>
              <a:t>этикетки из любой программы под </a:t>
            </a:r>
            <a:r>
              <a:rPr lang="ru-RU" dirty="0" err="1"/>
              <a:t>Windows</a:t>
            </a:r>
            <a:r>
              <a:rPr lang="ru-RU" dirty="0"/>
              <a:t> без какого-либо программирования и </a:t>
            </a:r>
            <a:r>
              <a:rPr lang="ru-RU" dirty="0" smtClean="0"/>
              <a:t>интеграции с внешними системами.</a:t>
            </a:r>
            <a:endParaRPr lang="ru-RU" dirty="0"/>
          </a:p>
          <a:p>
            <a:pPr marL="0" indent="0">
              <a:buNone/>
            </a:pPr>
            <a:endParaRPr lang="ru-RU" dirty="0"/>
          </a:p>
        </p:txBody>
      </p:sp>
    </p:spTree>
    <p:extLst>
      <p:ext uri="{BB962C8B-B14F-4D97-AF65-F5344CB8AC3E}">
        <p14:creationId xmlns:p14="http://schemas.microsoft.com/office/powerpoint/2010/main" val="28493093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Основные преимущества</a:t>
            </a:r>
          </a:p>
        </p:txBody>
      </p:sp>
      <p:sp>
        <p:nvSpPr>
          <p:cNvPr id="3" name="Объект 2"/>
          <p:cNvSpPr>
            <a:spLocks noGrp="1"/>
          </p:cNvSpPr>
          <p:nvPr>
            <p:ph idx="1"/>
          </p:nvPr>
        </p:nvSpPr>
        <p:spPr/>
        <p:txBody>
          <a:bodyPr/>
          <a:lstStyle/>
          <a:p>
            <a:pPr marL="514350" indent="-514350">
              <a:lnSpc>
                <a:spcPct val="150000"/>
              </a:lnSpc>
              <a:buFont typeface="+mj-lt"/>
              <a:buAutoNum type="arabicPeriod"/>
            </a:pPr>
            <a:r>
              <a:rPr lang="ru-RU" dirty="0"/>
              <a:t>Простой, удобный и понятный инструмент</a:t>
            </a:r>
          </a:p>
          <a:p>
            <a:pPr marL="514350" indent="-514350">
              <a:lnSpc>
                <a:spcPct val="150000"/>
              </a:lnSpc>
              <a:buFont typeface="+mj-lt"/>
              <a:buAutoNum type="arabicPeriod"/>
            </a:pPr>
            <a:r>
              <a:rPr lang="ru-RU" dirty="0"/>
              <a:t>Позволяет печатать даже не специалисту</a:t>
            </a:r>
          </a:p>
          <a:p>
            <a:pPr marL="514350" indent="-514350">
              <a:lnSpc>
                <a:spcPct val="150000"/>
              </a:lnSpc>
              <a:buFont typeface="+mj-lt"/>
              <a:buAutoNum type="arabicPeriod"/>
            </a:pPr>
            <a:r>
              <a:rPr lang="ru-RU" dirty="0"/>
              <a:t>Не надо ничего дописывать в учетной системе</a:t>
            </a:r>
          </a:p>
          <a:p>
            <a:pPr marL="514350" indent="-514350">
              <a:lnSpc>
                <a:spcPct val="150000"/>
              </a:lnSpc>
              <a:buFont typeface="+mj-lt"/>
              <a:buAutoNum type="arabicPeriod"/>
            </a:pPr>
            <a:r>
              <a:rPr lang="ru-RU" dirty="0"/>
              <a:t>Пишет в базу данных всю информацию о печати</a:t>
            </a:r>
          </a:p>
          <a:p>
            <a:pPr marL="514350" indent="-514350">
              <a:lnSpc>
                <a:spcPct val="150000"/>
              </a:lnSpc>
              <a:buFont typeface="+mj-lt"/>
              <a:buAutoNum type="arabicPeriod"/>
            </a:pPr>
            <a:r>
              <a:rPr lang="ru-RU" dirty="0"/>
              <a:t>Интеграция с </a:t>
            </a:r>
            <a:r>
              <a:rPr lang="en-US" dirty="0"/>
              <a:t>Wonderfid™ Server</a:t>
            </a:r>
            <a:endParaRPr lang="ru-RU" dirty="0"/>
          </a:p>
        </p:txBody>
      </p:sp>
    </p:spTree>
    <p:extLst>
      <p:ext uri="{BB962C8B-B14F-4D97-AF65-F5344CB8AC3E}">
        <p14:creationId xmlns:p14="http://schemas.microsoft.com/office/powerpoint/2010/main" val="15486147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lstStyle/>
          <a:p>
            <a:r>
              <a:rPr lang="ru-RU" dirty="0"/>
              <a:t>Алгоритм </a:t>
            </a:r>
            <a:r>
              <a:rPr lang="ru-RU" dirty="0" smtClean="0"/>
              <a:t>работы</a:t>
            </a:r>
            <a:endParaRPr lang="ru-RU" dirty="0"/>
          </a:p>
        </p:txBody>
      </p:sp>
      <p:grpSp>
        <p:nvGrpSpPr>
          <p:cNvPr id="15" name="Группа 14"/>
          <p:cNvGrpSpPr/>
          <p:nvPr/>
        </p:nvGrpSpPr>
        <p:grpSpPr>
          <a:xfrm>
            <a:off x="0" y="1759787"/>
            <a:ext cx="3276599" cy="5098213"/>
            <a:chOff x="0" y="1759787"/>
            <a:chExt cx="3276599" cy="5098213"/>
          </a:xfrm>
        </p:grpSpPr>
        <p:pic>
          <p:nvPicPr>
            <p:cNvPr id="11" name="Рисунок 10"/>
            <p:cNvPicPr>
              <a:picLocks noChangeAspect="1"/>
            </p:cNvPicPr>
            <p:nvPr/>
          </p:nvPicPr>
          <p:blipFill rotWithShape="1">
            <a:blip r:embed="rId2"/>
            <a:srcRect l="12479" r="5324"/>
            <a:stretch/>
          </p:blipFill>
          <p:spPr>
            <a:xfrm>
              <a:off x="1631" y="1759787"/>
              <a:ext cx="3274967" cy="5098213"/>
            </a:xfrm>
            <a:prstGeom prst="rect">
              <a:avLst/>
            </a:prstGeom>
          </p:spPr>
        </p:pic>
        <p:sp>
          <p:nvSpPr>
            <p:cNvPr id="12" name="TextBox 11"/>
            <p:cNvSpPr txBox="1"/>
            <p:nvPr/>
          </p:nvSpPr>
          <p:spPr>
            <a:xfrm>
              <a:off x="0" y="1759787"/>
              <a:ext cx="3276599" cy="646331"/>
            </a:xfrm>
            <a:prstGeom prst="rect">
              <a:avLst/>
            </a:prstGeom>
            <a:solidFill>
              <a:srgbClr val="0D0D0D">
                <a:alpha val="72941"/>
              </a:srgbClr>
            </a:solidFill>
          </p:spPr>
          <p:txBody>
            <a:bodyPr wrap="square" rtlCol="0">
              <a:spAutoFit/>
            </a:bodyPr>
            <a:lstStyle/>
            <a:p>
              <a:r>
                <a:rPr lang="ru-RU" dirty="0">
                  <a:solidFill>
                    <a:schemeClr val="bg1"/>
                  </a:solidFill>
                </a:rPr>
                <a:t>1. Подбираем </a:t>
              </a:r>
              <a:r>
                <a:rPr lang="en-US" dirty="0">
                  <a:solidFill>
                    <a:schemeClr val="bg1"/>
                  </a:solidFill>
                </a:rPr>
                <a:t>RFID-</a:t>
              </a:r>
              <a:r>
                <a:rPr lang="ru-RU" dirty="0">
                  <a:solidFill>
                    <a:schemeClr val="bg1"/>
                  </a:solidFill>
                </a:rPr>
                <a:t>этикетки по </a:t>
              </a:r>
              <a:r>
                <a:rPr lang="ru-RU" dirty="0" smtClean="0">
                  <a:solidFill>
                    <a:schemeClr val="bg1"/>
                  </a:solidFill>
                </a:rPr>
                <a:t>размеру</a:t>
              </a:r>
              <a:endParaRPr lang="ru-RU" dirty="0">
                <a:solidFill>
                  <a:schemeClr val="bg1"/>
                </a:solidFill>
              </a:endParaRPr>
            </a:p>
          </p:txBody>
        </p:sp>
      </p:grpSp>
      <p:grpSp>
        <p:nvGrpSpPr>
          <p:cNvPr id="22" name="Группа 21"/>
          <p:cNvGrpSpPr/>
          <p:nvPr/>
        </p:nvGrpSpPr>
        <p:grpSpPr>
          <a:xfrm>
            <a:off x="4706005" y="1759786"/>
            <a:ext cx="5553165" cy="5098214"/>
            <a:chOff x="6168935" y="1759786"/>
            <a:chExt cx="5553165" cy="5098214"/>
          </a:xfrm>
        </p:grpSpPr>
        <p:grpSp>
          <p:nvGrpSpPr>
            <p:cNvPr id="19" name="Группа 18"/>
            <p:cNvGrpSpPr/>
            <p:nvPr/>
          </p:nvGrpSpPr>
          <p:grpSpPr>
            <a:xfrm>
              <a:off x="6168935" y="1759787"/>
              <a:ext cx="2872649" cy="5098213"/>
              <a:chOff x="6168935" y="1759787"/>
              <a:chExt cx="2872649" cy="5098213"/>
            </a:xfrm>
          </p:grpSpPr>
          <p:pic>
            <p:nvPicPr>
              <p:cNvPr id="9" name="Рисунок 8"/>
              <p:cNvPicPr>
                <a:picLocks noChangeAspect="1"/>
              </p:cNvPicPr>
              <p:nvPr/>
            </p:nvPicPr>
            <p:blipFill rotWithShape="1">
              <a:blip r:embed="rId3"/>
              <a:srcRect l="7577" r="7810"/>
              <a:stretch/>
            </p:blipFill>
            <p:spPr>
              <a:xfrm>
                <a:off x="6169752" y="1759787"/>
                <a:ext cx="2871832" cy="5098213"/>
              </a:xfrm>
              <a:prstGeom prst="rect">
                <a:avLst/>
              </a:prstGeom>
            </p:spPr>
          </p:pic>
          <p:sp>
            <p:nvSpPr>
              <p:cNvPr id="13" name="TextBox 12"/>
              <p:cNvSpPr txBox="1"/>
              <p:nvPr/>
            </p:nvSpPr>
            <p:spPr>
              <a:xfrm>
                <a:off x="6168935" y="1759787"/>
                <a:ext cx="2871831" cy="923330"/>
              </a:xfrm>
              <a:prstGeom prst="rect">
                <a:avLst/>
              </a:prstGeom>
              <a:solidFill>
                <a:srgbClr val="0D0D0D">
                  <a:alpha val="72941"/>
                </a:srgbClr>
              </a:solidFill>
            </p:spPr>
            <p:txBody>
              <a:bodyPr wrap="square" rtlCol="0">
                <a:spAutoFit/>
              </a:bodyPr>
              <a:lstStyle/>
              <a:p>
                <a:r>
                  <a:rPr lang="ru-RU" dirty="0" smtClean="0">
                    <a:solidFill>
                      <a:schemeClr val="bg1"/>
                    </a:solidFill>
                  </a:rPr>
                  <a:t>2. </a:t>
                </a:r>
                <a:r>
                  <a:rPr lang="ru-RU" dirty="0">
                    <a:solidFill>
                      <a:schemeClr val="bg1"/>
                    </a:solidFill>
                  </a:rPr>
                  <a:t>Печатаем </a:t>
                </a:r>
                <a:r>
                  <a:rPr lang="ru-RU" b="1" dirty="0">
                    <a:solidFill>
                      <a:schemeClr val="bg1"/>
                    </a:solidFill>
                  </a:rPr>
                  <a:t>прямо из любой программы</a:t>
                </a:r>
                <a:r>
                  <a:rPr lang="ru-RU" dirty="0">
                    <a:solidFill>
                      <a:schemeClr val="bg1"/>
                    </a:solidFill>
                  </a:rPr>
                  <a:t> на подключенный принтер.</a:t>
                </a:r>
              </a:p>
            </p:txBody>
          </p:sp>
        </p:grpSp>
        <p:sp>
          <p:nvSpPr>
            <p:cNvPr id="21" name="Прямоугольник 20"/>
            <p:cNvSpPr/>
            <p:nvPr/>
          </p:nvSpPr>
          <p:spPr>
            <a:xfrm>
              <a:off x="9040766" y="1759786"/>
              <a:ext cx="2681334" cy="509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0" name="Группа 19"/>
          <p:cNvGrpSpPr/>
          <p:nvPr/>
        </p:nvGrpSpPr>
        <p:grpSpPr>
          <a:xfrm>
            <a:off x="9050099" y="1770296"/>
            <a:ext cx="3151234" cy="5098214"/>
            <a:chOff x="9040766" y="1759786"/>
            <a:chExt cx="3151234" cy="5098214"/>
          </a:xfrm>
        </p:grpSpPr>
        <p:pic>
          <p:nvPicPr>
            <p:cNvPr id="14" name="Рисунок 13"/>
            <p:cNvPicPr>
              <a:picLocks noChangeAspect="1"/>
            </p:cNvPicPr>
            <p:nvPr/>
          </p:nvPicPr>
          <p:blipFill rotWithShape="1">
            <a:blip r:embed="rId4"/>
            <a:srcRect l="9997" r="24928"/>
            <a:stretch/>
          </p:blipFill>
          <p:spPr>
            <a:xfrm>
              <a:off x="9042400" y="1759787"/>
              <a:ext cx="3149600" cy="5098213"/>
            </a:xfrm>
            <a:prstGeom prst="rect">
              <a:avLst/>
            </a:prstGeom>
          </p:spPr>
        </p:pic>
        <p:sp>
          <p:nvSpPr>
            <p:cNvPr id="17" name="TextBox 16"/>
            <p:cNvSpPr txBox="1"/>
            <p:nvPr/>
          </p:nvSpPr>
          <p:spPr>
            <a:xfrm>
              <a:off x="9040766" y="1759786"/>
              <a:ext cx="2871831" cy="769441"/>
            </a:xfrm>
            <a:prstGeom prst="rect">
              <a:avLst/>
            </a:prstGeom>
            <a:solidFill>
              <a:srgbClr val="0D0D0D">
                <a:alpha val="72941"/>
              </a:srgbClr>
            </a:solidFill>
          </p:spPr>
          <p:txBody>
            <a:bodyPr wrap="square" rtlCol="0">
              <a:spAutoFit/>
            </a:bodyPr>
            <a:lstStyle/>
            <a:p>
              <a:r>
                <a:rPr lang="ru-RU" sz="4400" dirty="0">
                  <a:solidFill>
                    <a:schemeClr val="bg1"/>
                  </a:solidFill>
                </a:rPr>
                <a:t>3</a:t>
              </a:r>
              <a:r>
                <a:rPr lang="ru-RU" sz="4400" dirty="0" smtClean="0">
                  <a:solidFill>
                    <a:schemeClr val="bg1"/>
                  </a:solidFill>
                </a:rPr>
                <a:t>. </a:t>
              </a:r>
              <a:r>
                <a:rPr lang="ru-RU" sz="4400" dirty="0">
                  <a:solidFill>
                    <a:schemeClr val="bg1"/>
                  </a:solidFill>
                </a:rPr>
                <a:t>Готово</a:t>
              </a:r>
              <a:r>
                <a:rPr lang="ru-RU" sz="4000" dirty="0">
                  <a:solidFill>
                    <a:schemeClr val="bg1"/>
                  </a:solidFill>
                </a:rPr>
                <a:t>!</a:t>
              </a:r>
              <a:endParaRPr lang="ru-RU" dirty="0">
                <a:solidFill>
                  <a:schemeClr val="bg1"/>
                </a:solidFill>
              </a:endParaRPr>
            </a:p>
          </p:txBody>
        </p:sp>
      </p:grpSp>
      <p:sp>
        <p:nvSpPr>
          <p:cNvPr id="2" name="TextBox 1"/>
          <p:cNvSpPr txBox="1"/>
          <p:nvPr/>
        </p:nvSpPr>
        <p:spPr>
          <a:xfrm>
            <a:off x="-126123" y="3656904"/>
            <a:ext cx="3263842" cy="646331"/>
          </a:xfrm>
          <a:prstGeom prst="rect">
            <a:avLst/>
          </a:prstGeom>
          <a:noFill/>
        </p:spPr>
        <p:txBody>
          <a:bodyPr wrap="none" rtlCol="0">
            <a:spAutoFit/>
          </a:bodyPr>
          <a:lstStyle/>
          <a:p>
            <a:r>
              <a:rPr lang="ru-RU" dirty="0" smtClean="0">
                <a:solidFill>
                  <a:schemeClr val="bg1"/>
                </a:solidFill>
              </a:rPr>
              <a:t>СМЕНИТЬ КАРТИНКУ НА</a:t>
            </a:r>
          </a:p>
          <a:p>
            <a:r>
              <a:rPr lang="ru-RU" dirty="0" smtClean="0">
                <a:solidFill>
                  <a:schemeClr val="bg1"/>
                </a:solidFill>
              </a:rPr>
              <a:t> НЕСКОЛЬКО ПЕЧАТНЫХ МЕТОК</a:t>
            </a:r>
            <a:endParaRPr lang="ru-RU" dirty="0">
              <a:solidFill>
                <a:schemeClr val="bg1"/>
              </a:solidFill>
            </a:endParaRPr>
          </a:p>
        </p:txBody>
      </p:sp>
    </p:spTree>
    <p:extLst>
      <p:ext uri="{BB962C8B-B14F-4D97-AF65-F5344CB8AC3E}">
        <p14:creationId xmlns:p14="http://schemas.microsoft.com/office/powerpoint/2010/main" val="13081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a:t>Отражение результатов маркировки в складской системе </a:t>
            </a:r>
          </a:p>
        </p:txBody>
      </p:sp>
      <p:sp>
        <p:nvSpPr>
          <p:cNvPr id="5" name="Объект 4"/>
          <p:cNvSpPr>
            <a:spLocks noGrp="1"/>
          </p:cNvSpPr>
          <p:nvPr>
            <p:ph idx="1"/>
          </p:nvPr>
        </p:nvSpPr>
        <p:spPr/>
        <p:txBody>
          <a:bodyPr>
            <a:normAutofit/>
          </a:bodyPr>
          <a:lstStyle/>
          <a:p>
            <a:pPr>
              <a:lnSpc>
                <a:spcPct val="150000"/>
              </a:lnSpc>
            </a:pPr>
            <a:r>
              <a:rPr lang="ru-RU" dirty="0"/>
              <a:t>Благодаря технологии </a:t>
            </a:r>
            <a:r>
              <a:rPr lang="en-US" dirty="0"/>
              <a:t>Wonderfid™</a:t>
            </a:r>
            <a:r>
              <a:rPr lang="ru-RU" dirty="0"/>
              <a:t> нет необходимости хранить в складской системе информацию о маркировке.</a:t>
            </a:r>
          </a:p>
          <a:p>
            <a:pPr>
              <a:lnSpc>
                <a:spcPct val="150000"/>
              </a:lnSpc>
            </a:pPr>
            <a:r>
              <a:rPr lang="ru-RU" dirty="0"/>
              <a:t>Вся низкоуровневая </a:t>
            </a:r>
            <a:r>
              <a:rPr lang="en-US" dirty="0"/>
              <a:t>RFID-</a:t>
            </a:r>
            <a:r>
              <a:rPr lang="ru-RU" dirty="0"/>
              <a:t>информация уходит в </a:t>
            </a:r>
            <a:r>
              <a:rPr lang="en-US" dirty="0"/>
              <a:t>Wonderfid™</a:t>
            </a:r>
            <a:r>
              <a:rPr lang="ru-RU" dirty="0"/>
              <a:t> </a:t>
            </a:r>
            <a:r>
              <a:rPr lang="en-US" dirty="0"/>
              <a:t>Server </a:t>
            </a:r>
            <a:r>
              <a:rPr lang="ru-RU" dirty="0"/>
              <a:t>и хранится там.</a:t>
            </a:r>
          </a:p>
          <a:p>
            <a:pPr>
              <a:lnSpc>
                <a:spcPct val="150000"/>
              </a:lnSpc>
            </a:pPr>
            <a:r>
              <a:rPr lang="ru-RU" dirty="0"/>
              <a:t>В складской системе никаких доработок и переделок под </a:t>
            </a:r>
            <a:r>
              <a:rPr lang="en-US" dirty="0"/>
              <a:t>RFID </a:t>
            </a:r>
            <a:r>
              <a:rPr lang="ru-RU" dirty="0"/>
              <a:t>не требуется!</a:t>
            </a:r>
          </a:p>
        </p:txBody>
      </p:sp>
    </p:spTree>
    <p:extLst>
      <p:ext uri="{BB962C8B-B14F-4D97-AF65-F5344CB8AC3E}">
        <p14:creationId xmlns:p14="http://schemas.microsoft.com/office/powerpoint/2010/main" val="28402933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Отражение результатов маркировки</a:t>
            </a:r>
          </a:p>
        </p:txBody>
      </p:sp>
      <p:sp>
        <p:nvSpPr>
          <p:cNvPr id="3" name="Объект 2"/>
          <p:cNvSpPr>
            <a:spLocks noGrp="1"/>
          </p:cNvSpPr>
          <p:nvPr>
            <p:ph idx="1"/>
          </p:nvPr>
        </p:nvSpPr>
        <p:spPr>
          <a:xfrm>
            <a:off x="838200" y="2260599"/>
            <a:ext cx="3670300" cy="3916363"/>
          </a:xfrm>
        </p:spPr>
        <p:txBody>
          <a:bodyPr/>
          <a:lstStyle/>
          <a:p>
            <a:pPr marL="0" indent="0">
              <a:buNone/>
            </a:pPr>
            <a:r>
              <a:rPr lang="ru-RU" dirty="0">
                <a:solidFill>
                  <a:schemeClr val="accent1">
                    <a:lumMod val="75000"/>
                  </a:schemeClr>
                </a:solidFill>
              </a:rPr>
              <a:t>База данных складской системы</a:t>
            </a:r>
          </a:p>
        </p:txBody>
      </p:sp>
      <p:sp>
        <p:nvSpPr>
          <p:cNvPr id="4" name="Объект 2"/>
          <p:cNvSpPr txBox="1">
            <a:spLocks/>
          </p:cNvSpPr>
          <p:nvPr/>
        </p:nvSpPr>
        <p:spPr>
          <a:xfrm>
            <a:off x="6388099" y="2260598"/>
            <a:ext cx="3670300" cy="39163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dirty="0">
                <a:solidFill>
                  <a:schemeClr val="accent1">
                    <a:lumMod val="75000"/>
                  </a:schemeClr>
                </a:solidFill>
              </a:rPr>
              <a:t>База данных </a:t>
            </a:r>
            <a:r>
              <a:rPr lang="en-US" dirty="0">
                <a:solidFill>
                  <a:schemeClr val="accent1">
                    <a:lumMod val="75000"/>
                  </a:schemeClr>
                </a:solidFill>
              </a:rPr>
              <a:t>Wonderfid™</a:t>
            </a:r>
            <a:endParaRPr lang="ru-RU" dirty="0">
              <a:solidFill>
                <a:schemeClr val="accent1">
                  <a:lumMod val="75000"/>
                </a:schemeClr>
              </a:solidFill>
            </a:endParaRPr>
          </a:p>
        </p:txBody>
      </p:sp>
      <p:graphicFrame>
        <p:nvGraphicFramePr>
          <p:cNvPr id="5" name="Таблица 4"/>
          <p:cNvGraphicFramePr>
            <a:graphicFrameLocks noGrp="1"/>
          </p:cNvGraphicFramePr>
          <p:nvPr>
            <p:extLst/>
          </p:nvPr>
        </p:nvGraphicFramePr>
        <p:xfrm>
          <a:off x="933451" y="3272366"/>
          <a:ext cx="4362450" cy="1010920"/>
        </p:xfrm>
        <a:graphic>
          <a:graphicData uri="http://schemas.openxmlformats.org/drawingml/2006/table">
            <a:tbl>
              <a:tblPr firstRow="1" bandRow="1">
                <a:tableStyleId>{5C22544A-7EE6-4342-B048-85BDC9FD1C3A}</a:tableStyleId>
              </a:tblPr>
              <a:tblGrid>
                <a:gridCol w="1009649">
                  <a:extLst>
                    <a:ext uri="{9D8B030D-6E8A-4147-A177-3AD203B41FA5}">
                      <a16:colId xmlns:a16="http://schemas.microsoft.com/office/drawing/2014/main" xmlns="" val="20000"/>
                    </a:ext>
                  </a:extLst>
                </a:gridCol>
                <a:gridCol w="2654300">
                  <a:extLst>
                    <a:ext uri="{9D8B030D-6E8A-4147-A177-3AD203B41FA5}">
                      <a16:colId xmlns:a16="http://schemas.microsoft.com/office/drawing/2014/main" xmlns="" val="20001"/>
                    </a:ext>
                  </a:extLst>
                </a:gridCol>
                <a:gridCol w="698501">
                  <a:extLst>
                    <a:ext uri="{9D8B030D-6E8A-4147-A177-3AD203B41FA5}">
                      <a16:colId xmlns:a16="http://schemas.microsoft.com/office/drawing/2014/main" xmlns="" val="20002"/>
                    </a:ext>
                  </a:extLst>
                </a:gridCol>
              </a:tblGrid>
              <a:tr h="370840">
                <a:tc>
                  <a:txBody>
                    <a:bodyPr/>
                    <a:lstStyle/>
                    <a:p>
                      <a:r>
                        <a:rPr lang="ru-RU" dirty="0"/>
                        <a:t>Артикул</a:t>
                      </a:r>
                    </a:p>
                  </a:txBody>
                  <a:tcPr/>
                </a:tc>
                <a:tc>
                  <a:txBody>
                    <a:bodyPr/>
                    <a:lstStyle/>
                    <a:p>
                      <a:r>
                        <a:rPr lang="ru-RU" dirty="0"/>
                        <a:t>Наименование и характеристика</a:t>
                      </a:r>
                    </a:p>
                  </a:txBody>
                  <a:tcPr/>
                </a:tc>
                <a:tc>
                  <a:txBody>
                    <a:bodyPr/>
                    <a:lstStyle/>
                    <a:p>
                      <a:r>
                        <a:rPr lang="ru-RU" dirty="0"/>
                        <a:t>Кол-во</a:t>
                      </a:r>
                    </a:p>
                  </a:txBody>
                  <a:tcPr/>
                </a:tc>
                <a:extLst>
                  <a:ext uri="{0D108BD9-81ED-4DB2-BD59-A6C34878D82A}">
                    <a16:rowId xmlns:a16="http://schemas.microsoft.com/office/drawing/2014/main" xmlns="" val="10000"/>
                  </a:ext>
                </a:extLst>
              </a:tr>
              <a:tr h="370840">
                <a:tc>
                  <a:txBody>
                    <a:bodyPr/>
                    <a:lstStyle/>
                    <a:p>
                      <a:r>
                        <a:rPr lang="ru-RU" dirty="0"/>
                        <a:t>БА-0123</a:t>
                      </a:r>
                    </a:p>
                  </a:txBody>
                  <a:tcPr/>
                </a:tc>
                <a:tc>
                  <a:txBody>
                    <a:bodyPr/>
                    <a:lstStyle/>
                    <a:p>
                      <a:r>
                        <a:rPr lang="ru-RU" dirty="0"/>
                        <a:t>Жакет</a:t>
                      </a:r>
                      <a:r>
                        <a:rPr lang="ru-RU" baseline="0" dirty="0"/>
                        <a:t> желтый, размер </a:t>
                      </a:r>
                      <a:r>
                        <a:rPr lang="en-US" baseline="0" dirty="0"/>
                        <a:t>S</a:t>
                      </a:r>
                      <a:endParaRPr lang="ru-RU" dirty="0"/>
                    </a:p>
                  </a:txBody>
                  <a:tcPr/>
                </a:tc>
                <a:tc>
                  <a:txBody>
                    <a:bodyPr/>
                    <a:lstStyle/>
                    <a:p>
                      <a:pPr algn="ctr"/>
                      <a:r>
                        <a:rPr lang="en-US" dirty="0"/>
                        <a:t>22</a:t>
                      </a:r>
                      <a:endParaRPr lang="ru-RU" dirty="0"/>
                    </a:p>
                  </a:txBody>
                  <a:tcPr/>
                </a:tc>
                <a:extLst>
                  <a:ext uri="{0D108BD9-81ED-4DB2-BD59-A6C34878D82A}">
                    <a16:rowId xmlns:a16="http://schemas.microsoft.com/office/drawing/2014/main" xmlns="" val="10001"/>
                  </a:ext>
                </a:extLst>
              </a:tr>
            </a:tbl>
          </a:graphicData>
        </a:graphic>
      </p:graphicFrame>
      <p:graphicFrame>
        <p:nvGraphicFramePr>
          <p:cNvPr id="6" name="Таблица 5"/>
          <p:cNvGraphicFramePr>
            <a:graphicFrameLocks noGrp="1"/>
          </p:cNvGraphicFramePr>
          <p:nvPr>
            <p:extLst/>
          </p:nvPr>
        </p:nvGraphicFramePr>
        <p:xfrm>
          <a:off x="6388097" y="3272366"/>
          <a:ext cx="5207002" cy="2494280"/>
        </p:xfrm>
        <a:graphic>
          <a:graphicData uri="http://schemas.openxmlformats.org/drawingml/2006/table">
            <a:tbl>
              <a:tblPr firstRow="1" bandRow="1">
                <a:tableStyleId>{5C22544A-7EE6-4342-B048-85BDC9FD1C3A}</a:tableStyleId>
              </a:tblPr>
              <a:tblGrid>
                <a:gridCol w="1016003">
                  <a:extLst>
                    <a:ext uri="{9D8B030D-6E8A-4147-A177-3AD203B41FA5}">
                      <a16:colId xmlns:a16="http://schemas.microsoft.com/office/drawing/2014/main" xmlns="" val="20000"/>
                    </a:ext>
                  </a:extLst>
                </a:gridCol>
                <a:gridCol w="2683765">
                  <a:extLst>
                    <a:ext uri="{9D8B030D-6E8A-4147-A177-3AD203B41FA5}">
                      <a16:colId xmlns:a16="http://schemas.microsoft.com/office/drawing/2014/main" xmlns="" val="20001"/>
                    </a:ext>
                  </a:extLst>
                </a:gridCol>
                <a:gridCol w="1507234">
                  <a:extLst>
                    <a:ext uri="{9D8B030D-6E8A-4147-A177-3AD203B41FA5}">
                      <a16:colId xmlns:a16="http://schemas.microsoft.com/office/drawing/2014/main" xmlns="" val="20002"/>
                    </a:ext>
                  </a:extLst>
                </a:gridCol>
              </a:tblGrid>
              <a:tr h="370840">
                <a:tc>
                  <a:txBody>
                    <a:bodyPr/>
                    <a:lstStyle/>
                    <a:p>
                      <a:r>
                        <a:rPr lang="ru-RU" dirty="0"/>
                        <a:t>Артикул</a:t>
                      </a:r>
                    </a:p>
                  </a:txBody>
                  <a:tcPr/>
                </a:tc>
                <a:tc>
                  <a:txBody>
                    <a:bodyPr/>
                    <a:lstStyle/>
                    <a:p>
                      <a:r>
                        <a:rPr lang="ru-RU" dirty="0"/>
                        <a:t>Наименование и характеристика</a:t>
                      </a:r>
                    </a:p>
                  </a:txBody>
                  <a:tcPr/>
                </a:tc>
                <a:tc>
                  <a:txBody>
                    <a:bodyPr/>
                    <a:lstStyle/>
                    <a:p>
                      <a:r>
                        <a:rPr lang="en-US" dirty="0"/>
                        <a:t>EPC</a:t>
                      </a:r>
                      <a:endParaRPr lang="ru-RU" dirty="0"/>
                    </a:p>
                  </a:txBody>
                  <a:tcPr/>
                </a:tc>
                <a:extLst>
                  <a:ext uri="{0D108BD9-81ED-4DB2-BD59-A6C34878D82A}">
                    <a16:rowId xmlns:a16="http://schemas.microsoft.com/office/drawing/2014/main" xmlns="" val="10000"/>
                  </a:ext>
                </a:extLst>
              </a:tr>
              <a:tr h="370840">
                <a:tc>
                  <a:txBody>
                    <a:bodyPr/>
                    <a:lstStyle/>
                    <a:p>
                      <a:r>
                        <a:rPr lang="ru-RU" dirty="0"/>
                        <a:t>БА-0123</a:t>
                      </a:r>
                    </a:p>
                  </a:txBody>
                  <a:tcPr/>
                </a:tc>
                <a:tc>
                  <a:txBody>
                    <a:bodyPr/>
                    <a:lstStyle/>
                    <a:p>
                      <a:r>
                        <a:rPr lang="ru-RU" dirty="0"/>
                        <a:t>Жакет</a:t>
                      </a:r>
                      <a:r>
                        <a:rPr lang="ru-RU" baseline="0" dirty="0"/>
                        <a:t> желтый, размер </a:t>
                      </a:r>
                      <a:r>
                        <a:rPr lang="en-US" baseline="0" dirty="0"/>
                        <a:t>S</a:t>
                      </a:r>
                      <a:endParaRPr lang="ru-RU" dirty="0"/>
                    </a:p>
                  </a:txBody>
                  <a:tcPr/>
                </a:tc>
                <a:tc>
                  <a:txBody>
                    <a:bodyPr/>
                    <a:lstStyle/>
                    <a:p>
                      <a:r>
                        <a:rPr lang="en-US" dirty="0"/>
                        <a:t>300364E001..</a:t>
                      </a:r>
                      <a:endParaRPr lang="ru-RU" dirty="0"/>
                    </a:p>
                  </a:txBody>
                  <a:tcPr/>
                </a:tc>
                <a:extLst>
                  <a:ext uri="{0D108BD9-81ED-4DB2-BD59-A6C34878D82A}">
                    <a16:rowId xmlns:a16="http://schemas.microsoft.com/office/drawing/2014/main" xmlns="" val="10001"/>
                  </a:ext>
                </a:extLst>
              </a:tr>
              <a:tr h="370840">
                <a:tc>
                  <a:txBody>
                    <a:bodyPr/>
                    <a:lstStyle/>
                    <a:p>
                      <a:r>
                        <a:rPr lang="ru-RU" dirty="0"/>
                        <a:t>БА-0123</a:t>
                      </a:r>
                    </a:p>
                  </a:txBody>
                  <a:tcPr/>
                </a:tc>
                <a:tc>
                  <a:txBody>
                    <a:bodyPr/>
                    <a:lstStyle/>
                    <a:p>
                      <a:r>
                        <a:rPr lang="ru-RU" dirty="0"/>
                        <a:t>Жакет</a:t>
                      </a:r>
                      <a:r>
                        <a:rPr lang="ru-RU" baseline="0" dirty="0"/>
                        <a:t> желтый, размер </a:t>
                      </a:r>
                      <a:r>
                        <a:rPr lang="en-US" baseline="0" dirty="0"/>
                        <a:t>S</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300364E002..</a:t>
                      </a:r>
                      <a:endParaRPr lang="ru-RU" dirty="0"/>
                    </a:p>
                  </a:txBody>
                  <a:tcPr/>
                </a:tc>
                <a:extLst>
                  <a:ext uri="{0D108BD9-81ED-4DB2-BD59-A6C34878D82A}">
                    <a16:rowId xmlns:a16="http://schemas.microsoft.com/office/drawing/2014/main" xmlns="" val="10002"/>
                  </a:ext>
                </a:extLst>
              </a:tr>
              <a:tr h="370840">
                <a:tc>
                  <a:txBody>
                    <a:bodyPr/>
                    <a:lstStyle/>
                    <a:p>
                      <a:r>
                        <a:rPr lang="ru-RU" dirty="0"/>
                        <a:t>БА-0123</a:t>
                      </a:r>
                    </a:p>
                  </a:txBody>
                  <a:tcPr/>
                </a:tc>
                <a:tc>
                  <a:txBody>
                    <a:bodyPr/>
                    <a:lstStyle/>
                    <a:p>
                      <a:r>
                        <a:rPr lang="ru-RU" dirty="0"/>
                        <a:t>Жакет</a:t>
                      </a:r>
                      <a:r>
                        <a:rPr lang="ru-RU" baseline="0" dirty="0"/>
                        <a:t> желтый, размер </a:t>
                      </a:r>
                      <a:r>
                        <a:rPr lang="en-US" baseline="0" dirty="0"/>
                        <a:t>S</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300364E003..</a:t>
                      </a:r>
                      <a:endParaRPr lang="ru-RU" dirty="0"/>
                    </a:p>
                  </a:txBody>
                  <a:tcPr/>
                </a:tc>
                <a:extLst>
                  <a:ext uri="{0D108BD9-81ED-4DB2-BD59-A6C34878D82A}">
                    <a16:rowId xmlns:a16="http://schemas.microsoft.com/office/drawing/2014/main" xmlns="" val="10003"/>
                  </a:ext>
                </a:extLst>
              </a:tr>
              <a:tr h="370840">
                <a:tc>
                  <a:txBody>
                    <a:bodyPr/>
                    <a:lstStyle/>
                    <a:p>
                      <a:r>
                        <a:rPr lang="ru-RU" dirty="0"/>
                        <a:t>БА-0123</a:t>
                      </a:r>
                    </a:p>
                  </a:txBody>
                  <a:tcPr/>
                </a:tc>
                <a:tc>
                  <a:txBody>
                    <a:bodyPr/>
                    <a:lstStyle/>
                    <a:p>
                      <a:r>
                        <a:rPr lang="ru-RU" dirty="0"/>
                        <a:t>Жакет</a:t>
                      </a:r>
                      <a:r>
                        <a:rPr lang="ru-RU" baseline="0" dirty="0"/>
                        <a:t> желтый, размер </a:t>
                      </a:r>
                      <a:r>
                        <a:rPr lang="en-US" baseline="0" dirty="0"/>
                        <a:t>S</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300364E004..</a:t>
                      </a:r>
                      <a:endParaRPr lang="ru-RU" dirty="0"/>
                    </a:p>
                  </a:txBody>
                  <a:tcPr/>
                </a:tc>
                <a:extLst>
                  <a:ext uri="{0D108BD9-81ED-4DB2-BD59-A6C34878D82A}">
                    <a16:rowId xmlns:a16="http://schemas.microsoft.com/office/drawing/2014/main" xmlns="" val="10004"/>
                  </a:ext>
                </a:extLst>
              </a:tr>
              <a:tr h="370840">
                <a:tc>
                  <a:txBody>
                    <a:bodyPr/>
                    <a:lstStyle/>
                    <a:p>
                      <a:r>
                        <a:rPr lang="en-US" dirty="0"/>
                        <a:t>…</a:t>
                      </a:r>
                      <a:endParaRPr lang="ru-RU" dirty="0"/>
                    </a:p>
                  </a:txBody>
                  <a:tcPr/>
                </a:tc>
                <a:tc>
                  <a:txBody>
                    <a:bodyPr/>
                    <a:lstStyle/>
                    <a:p>
                      <a:r>
                        <a:rPr lang="en-US" dirty="0"/>
                        <a:t>…</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t>
                      </a:r>
                      <a:endParaRPr lang="ru-RU" dirty="0"/>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22332965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a:t>Маркировка </a:t>
            </a:r>
            <a:r>
              <a:rPr lang="en-US" dirty="0"/>
              <a:t>RFID</a:t>
            </a:r>
            <a:r>
              <a:rPr lang="ru-RU" dirty="0"/>
              <a:t>-метками, запасной вариант</a:t>
            </a:r>
          </a:p>
        </p:txBody>
      </p:sp>
      <p:sp>
        <p:nvSpPr>
          <p:cNvPr id="5" name="Объект 4"/>
          <p:cNvSpPr>
            <a:spLocks noGrp="1"/>
          </p:cNvSpPr>
          <p:nvPr>
            <p:ph idx="1"/>
          </p:nvPr>
        </p:nvSpPr>
        <p:spPr/>
        <p:txBody>
          <a:bodyPr>
            <a:normAutofit/>
          </a:bodyPr>
          <a:lstStyle/>
          <a:p>
            <a:pPr>
              <a:lnSpc>
                <a:spcPct val="150000"/>
              </a:lnSpc>
            </a:pPr>
            <a:r>
              <a:rPr lang="ru-RU" dirty="0"/>
              <a:t>Помимо принтера, для записи любых </a:t>
            </a:r>
            <a:r>
              <a:rPr lang="en-US" dirty="0"/>
              <a:t>RFID-</a:t>
            </a:r>
            <a:r>
              <a:rPr lang="ru-RU" dirty="0"/>
              <a:t>меток можно использовать терминала сбора данных с </a:t>
            </a:r>
            <a:r>
              <a:rPr lang="en-US" dirty="0"/>
              <a:t>Mobile SMARTS</a:t>
            </a:r>
            <a:r>
              <a:rPr lang="ru-RU" dirty="0"/>
              <a:t>.</a:t>
            </a:r>
          </a:p>
        </p:txBody>
      </p:sp>
      <p:pic>
        <p:nvPicPr>
          <p:cNvPr id="6" name="Picture 12" descr="http://www.cleverence.ru/upload/iblock/7bf/7bf26dac9d80c4cb3873653845835a3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1919"/>
          <a:stretch/>
        </p:blipFill>
        <p:spPr bwMode="auto">
          <a:xfrm>
            <a:off x="4403802" y="3068022"/>
            <a:ext cx="3698797" cy="3777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925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838200" y="365125"/>
            <a:ext cx="10515600" cy="1325563"/>
          </a:xfrm>
        </p:spPr>
        <p:txBody>
          <a:bodyPr/>
          <a:lstStyle/>
          <a:p>
            <a:r>
              <a:rPr lang="ru-RU" dirty="0"/>
              <a:t>Много непонятной информации</a:t>
            </a:r>
          </a:p>
        </p:txBody>
      </p:sp>
      <p:sp>
        <p:nvSpPr>
          <p:cNvPr id="5" name="TextBox 4"/>
          <p:cNvSpPr txBox="1"/>
          <p:nvPr/>
        </p:nvSpPr>
        <p:spPr>
          <a:xfrm>
            <a:off x="838200" y="2931953"/>
            <a:ext cx="10515600" cy="1077218"/>
          </a:xfrm>
          <a:prstGeom prst="rect">
            <a:avLst/>
          </a:prstGeom>
          <a:noFill/>
        </p:spPr>
        <p:txBody>
          <a:bodyPr wrap="square" rtlCol="0">
            <a:spAutoFit/>
          </a:bodyPr>
          <a:lstStyle/>
          <a:p>
            <a:pPr defTabSz="457200"/>
            <a:r>
              <a:rPr lang="ru-RU" sz="3200" dirty="0">
                <a:latin typeface="Segoe UI Light"/>
              </a:rPr>
              <a:t>О технологии, которая в ближайшем будущем станет </a:t>
            </a:r>
            <a:r>
              <a:rPr lang="ru-RU" sz="3200" dirty="0" smtClean="0">
                <a:latin typeface="Segoe UI Light"/>
              </a:rPr>
              <a:t>незаменимой </a:t>
            </a:r>
            <a:r>
              <a:rPr lang="ru-RU" sz="3200" dirty="0">
                <a:latin typeface="Segoe UI Light"/>
              </a:rPr>
              <a:t>для применения во </a:t>
            </a:r>
            <a:r>
              <a:rPr lang="ru-RU" sz="3200" dirty="0" smtClean="0">
                <a:latin typeface="Segoe UI Light"/>
              </a:rPr>
              <a:t>многих</a:t>
            </a:r>
            <a:r>
              <a:rPr lang="ru-RU" sz="3200" dirty="0" smtClean="0">
                <a:latin typeface="Segoe UI Light"/>
              </a:rPr>
              <a:t> </a:t>
            </a:r>
            <a:r>
              <a:rPr lang="ru-RU" sz="3200" dirty="0">
                <a:latin typeface="Segoe UI Light"/>
              </a:rPr>
              <a:t>сферах бизнеса</a:t>
            </a:r>
            <a:endParaRPr lang="ru-RU" sz="3200" dirty="0">
              <a:solidFill>
                <a:prstClr val="black"/>
              </a:solidFill>
              <a:latin typeface="Segoe UI Light"/>
            </a:endParaRPr>
          </a:p>
        </p:txBody>
      </p:sp>
    </p:spTree>
    <p:extLst>
      <p:ext uri="{BB962C8B-B14F-4D97-AF65-F5344CB8AC3E}">
        <p14:creationId xmlns:p14="http://schemas.microsoft.com/office/powerpoint/2010/main" val="37164998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71500" y="1709738"/>
            <a:ext cx="10814050" cy="2852737"/>
          </a:xfrm>
        </p:spPr>
        <p:txBody>
          <a:bodyPr/>
          <a:lstStyle/>
          <a:p>
            <a:r>
              <a:rPr lang="ru-RU" dirty="0">
                <a:solidFill>
                  <a:schemeClr val="bg1"/>
                </a:solidFill>
              </a:rPr>
              <a:t>Склад на </a:t>
            </a:r>
            <a:r>
              <a:rPr lang="en-US" dirty="0">
                <a:solidFill>
                  <a:schemeClr val="bg1"/>
                </a:solidFill>
              </a:rPr>
              <a:t>RFID</a:t>
            </a:r>
            <a:endParaRPr lang="ru-RU" dirty="0">
              <a:solidFill>
                <a:schemeClr val="bg1"/>
              </a:solidFill>
            </a:endParaRPr>
          </a:p>
        </p:txBody>
      </p:sp>
      <p:sp>
        <p:nvSpPr>
          <p:cNvPr id="5" name="Текст 4"/>
          <p:cNvSpPr>
            <a:spLocks noGrp="1"/>
          </p:cNvSpPr>
          <p:nvPr>
            <p:ph type="body" idx="1"/>
          </p:nvPr>
        </p:nvSpPr>
        <p:spPr>
          <a:xfrm>
            <a:off x="622300" y="4589463"/>
            <a:ext cx="10725150" cy="1500187"/>
          </a:xfrm>
        </p:spPr>
        <p:txBody>
          <a:bodyPr/>
          <a:lstStyle/>
          <a:p>
            <a:r>
              <a:rPr lang="ru-RU" dirty="0">
                <a:solidFill>
                  <a:schemeClr val="bg1"/>
                </a:solidFill>
              </a:rPr>
              <a:t>Управление воротами </a:t>
            </a:r>
            <a:r>
              <a:rPr lang="en-US" dirty="0" err="1">
                <a:solidFill>
                  <a:schemeClr val="bg1"/>
                </a:solidFill>
              </a:rPr>
              <a:t>Wonderfid</a:t>
            </a:r>
            <a:r>
              <a:rPr lang="en-US" dirty="0">
                <a:solidFill>
                  <a:schemeClr val="bg1"/>
                </a:solidFill>
              </a:rPr>
              <a:t>™ Server </a:t>
            </a:r>
            <a:r>
              <a:rPr lang="ru-RU" dirty="0">
                <a:solidFill>
                  <a:schemeClr val="bg1"/>
                </a:solidFill>
              </a:rPr>
              <a:t>и </a:t>
            </a:r>
            <a:r>
              <a:rPr lang="en-US" dirty="0">
                <a:solidFill>
                  <a:schemeClr val="bg1"/>
                </a:solidFill>
              </a:rPr>
              <a:t>Mobile SMARTS</a:t>
            </a:r>
            <a:endParaRPr lang="ru-RU" dirty="0">
              <a:solidFill>
                <a:schemeClr val="bg1"/>
              </a:solidFill>
            </a:endParaRPr>
          </a:p>
        </p:txBody>
      </p:sp>
    </p:spTree>
    <p:extLst>
      <p:ext uri="{BB962C8B-B14F-4D97-AF65-F5344CB8AC3E}">
        <p14:creationId xmlns:p14="http://schemas.microsoft.com/office/powerpoint/2010/main" val="35761086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Контроль поставок на воротах</a:t>
            </a:r>
          </a:p>
        </p:txBody>
      </p:sp>
      <p:sp>
        <p:nvSpPr>
          <p:cNvPr id="3" name="Объект 2"/>
          <p:cNvSpPr>
            <a:spLocks noGrp="1"/>
          </p:cNvSpPr>
          <p:nvPr>
            <p:ph idx="1"/>
          </p:nvPr>
        </p:nvSpPr>
        <p:spPr/>
        <p:txBody>
          <a:bodyPr>
            <a:normAutofit/>
          </a:bodyPr>
          <a:lstStyle/>
          <a:p>
            <a:pPr>
              <a:lnSpc>
                <a:spcPct val="150000"/>
              </a:lnSpc>
            </a:pPr>
            <a:r>
              <a:rPr lang="ru-RU" dirty="0"/>
              <a:t>В программу </a:t>
            </a:r>
            <a:r>
              <a:rPr lang="en-US" dirty="0"/>
              <a:t>Mobile SMARTS </a:t>
            </a:r>
            <a:r>
              <a:rPr lang="ru-RU" dirty="0"/>
              <a:t>на </a:t>
            </a:r>
            <a:r>
              <a:rPr lang="ru-RU" dirty="0" smtClean="0"/>
              <a:t>ПК или на </a:t>
            </a:r>
            <a:r>
              <a:rPr lang="ru-RU" dirty="0" err="1" smtClean="0"/>
              <a:t>микрокиоску</a:t>
            </a:r>
            <a:r>
              <a:rPr lang="ru-RU" dirty="0" smtClean="0"/>
              <a:t> выгружается </a:t>
            </a:r>
            <a:r>
              <a:rPr lang="ru-RU" dirty="0"/>
              <a:t>накладная для сверки поступления.</a:t>
            </a:r>
          </a:p>
          <a:p>
            <a:pPr>
              <a:lnSpc>
                <a:spcPct val="150000"/>
              </a:lnSpc>
            </a:pPr>
            <a:r>
              <a:rPr lang="ru-RU" dirty="0" smtClean="0"/>
              <a:t>Через ворота проносятся паллеты с товаром</a:t>
            </a:r>
            <a:endParaRPr lang="ru-RU" dirty="0"/>
          </a:p>
          <a:p>
            <a:pPr>
              <a:lnSpc>
                <a:spcPct val="150000"/>
              </a:lnSpc>
            </a:pPr>
            <a:r>
              <a:rPr lang="ru-RU" dirty="0"/>
              <a:t>На экране </a:t>
            </a:r>
            <a:r>
              <a:rPr lang="ru-RU" dirty="0" smtClean="0"/>
              <a:t>видно </a:t>
            </a:r>
            <a:r>
              <a:rPr lang="ru-RU" dirty="0"/>
              <a:t>недопоставки, </a:t>
            </a:r>
            <a:r>
              <a:rPr lang="ru-RU" dirty="0" err="1"/>
              <a:t>перепоставки</a:t>
            </a:r>
            <a:r>
              <a:rPr lang="ru-RU" dirty="0"/>
              <a:t>, </a:t>
            </a:r>
            <a:r>
              <a:rPr lang="ru-RU" dirty="0" err="1"/>
              <a:t>пересорт</a:t>
            </a:r>
            <a:r>
              <a:rPr lang="ru-RU" dirty="0"/>
              <a:t>.</a:t>
            </a:r>
          </a:p>
          <a:p>
            <a:pPr>
              <a:lnSpc>
                <a:spcPct val="150000"/>
              </a:lnSpc>
            </a:pPr>
            <a:r>
              <a:rPr lang="ru-RU" dirty="0" smtClean="0"/>
              <a:t>Результат </a:t>
            </a:r>
            <a:r>
              <a:rPr lang="ru-RU" dirty="0"/>
              <a:t>загружается в учётную систему.</a:t>
            </a:r>
          </a:p>
        </p:txBody>
      </p:sp>
    </p:spTree>
    <p:extLst>
      <p:ext uri="{BB962C8B-B14F-4D97-AF65-F5344CB8AC3E}">
        <p14:creationId xmlns:p14="http://schemas.microsoft.com/office/powerpoint/2010/main" val="35691710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Отражение результатов поставки</a:t>
            </a:r>
          </a:p>
        </p:txBody>
      </p:sp>
      <p:sp>
        <p:nvSpPr>
          <p:cNvPr id="3" name="Объект 2"/>
          <p:cNvSpPr>
            <a:spLocks noGrp="1"/>
          </p:cNvSpPr>
          <p:nvPr>
            <p:ph idx="1"/>
          </p:nvPr>
        </p:nvSpPr>
        <p:spPr>
          <a:xfrm>
            <a:off x="7264400" y="2260599"/>
            <a:ext cx="2933700" cy="3916363"/>
          </a:xfrm>
        </p:spPr>
        <p:txBody>
          <a:bodyPr/>
          <a:lstStyle/>
          <a:p>
            <a:pPr marL="0" indent="0">
              <a:buNone/>
            </a:pPr>
            <a:r>
              <a:rPr lang="ru-RU" dirty="0" smtClean="0">
                <a:solidFill>
                  <a:schemeClr val="accent1">
                    <a:lumMod val="75000"/>
                  </a:schemeClr>
                </a:solidFill>
              </a:rPr>
              <a:t>Документ</a:t>
            </a:r>
          </a:p>
          <a:p>
            <a:pPr marL="0" indent="0">
              <a:buNone/>
            </a:pPr>
            <a:r>
              <a:rPr lang="ru-RU" dirty="0">
                <a:solidFill>
                  <a:schemeClr val="accent1">
                    <a:lumMod val="75000"/>
                  </a:schemeClr>
                </a:solidFill>
              </a:rPr>
              <a:t>с</a:t>
            </a:r>
            <a:r>
              <a:rPr lang="ru-RU" dirty="0" smtClean="0">
                <a:solidFill>
                  <a:schemeClr val="accent1">
                    <a:lumMod val="75000"/>
                  </a:schemeClr>
                </a:solidFill>
              </a:rPr>
              <a:t>клада</a:t>
            </a:r>
            <a:endParaRPr lang="ru-RU" dirty="0">
              <a:solidFill>
                <a:schemeClr val="accent1">
                  <a:lumMod val="75000"/>
                </a:schemeClr>
              </a:solidFill>
            </a:endParaRPr>
          </a:p>
        </p:txBody>
      </p:sp>
      <p:sp>
        <p:nvSpPr>
          <p:cNvPr id="4" name="Объект 2"/>
          <p:cNvSpPr txBox="1">
            <a:spLocks/>
          </p:cNvSpPr>
          <p:nvPr/>
        </p:nvSpPr>
        <p:spPr>
          <a:xfrm>
            <a:off x="838202" y="2260599"/>
            <a:ext cx="5333998" cy="39163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ru-RU" dirty="0">
                <a:solidFill>
                  <a:schemeClr val="accent1">
                    <a:lumMod val="75000"/>
                  </a:schemeClr>
                </a:solidFill>
              </a:rPr>
              <a:t>Документ </a:t>
            </a:r>
            <a:r>
              <a:rPr lang="en-US" dirty="0">
                <a:solidFill>
                  <a:schemeClr val="accent1">
                    <a:lumMod val="75000"/>
                  </a:schemeClr>
                </a:solidFill>
              </a:rPr>
              <a:t>Mobile SMARTS </a:t>
            </a:r>
            <a:r>
              <a:rPr lang="ru-RU" dirty="0">
                <a:solidFill>
                  <a:schemeClr val="accent1">
                    <a:lumMod val="75000"/>
                  </a:schemeClr>
                </a:solidFill>
              </a:rPr>
              <a:t>или </a:t>
            </a:r>
            <a:r>
              <a:rPr lang="en-US" dirty="0">
                <a:solidFill>
                  <a:schemeClr val="accent1">
                    <a:lumMod val="75000"/>
                  </a:schemeClr>
                </a:solidFill>
              </a:rPr>
              <a:t>Wonderfid™</a:t>
            </a:r>
            <a:endParaRPr lang="ru-RU" dirty="0">
              <a:solidFill>
                <a:schemeClr val="accent1">
                  <a:lumMod val="75000"/>
                </a:schemeClr>
              </a:solidFill>
            </a:endParaRPr>
          </a:p>
        </p:txBody>
      </p:sp>
      <p:graphicFrame>
        <p:nvGraphicFramePr>
          <p:cNvPr id="5" name="Таблица 4"/>
          <p:cNvGraphicFramePr>
            <a:graphicFrameLocks noGrp="1"/>
          </p:cNvGraphicFramePr>
          <p:nvPr>
            <p:extLst/>
          </p:nvPr>
        </p:nvGraphicFramePr>
        <p:xfrm>
          <a:off x="7359651" y="3272366"/>
          <a:ext cx="4362450" cy="1010920"/>
        </p:xfrm>
        <a:graphic>
          <a:graphicData uri="http://schemas.openxmlformats.org/drawingml/2006/table">
            <a:tbl>
              <a:tblPr firstRow="1" bandRow="1">
                <a:tableStyleId>{5C22544A-7EE6-4342-B048-85BDC9FD1C3A}</a:tableStyleId>
              </a:tblPr>
              <a:tblGrid>
                <a:gridCol w="1009649">
                  <a:extLst>
                    <a:ext uri="{9D8B030D-6E8A-4147-A177-3AD203B41FA5}">
                      <a16:colId xmlns:a16="http://schemas.microsoft.com/office/drawing/2014/main" xmlns="" val="20000"/>
                    </a:ext>
                  </a:extLst>
                </a:gridCol>
                <a:gridCol w="2654300">
                  <a:extLst>
                    <a:ext uri="{9D8B030D-6E8A-4147-A177-3AD203B41FA5}">
                      <a16:colId xmlns:a16="http://schemas.microsoft.com/office/drawing/2014/main" xmlns="" val="20001"/>
                    </a:ext>
                  </a:extLst>
                </a:gridCol>
                <a:gridCol w="698501">
                  <a:extLst>
                    <a:ext uri="{9D8B030D-6E8A-4147-A177-3AD203B41FA5}">
                      <a16:colId xmlns:a16="http://schemas.microsoft.com/office/drawing/2014/main" xmlns="" val="20002"/>
                    </a:ext>
                  </a:extLst>
                </a:gridCol>
              </a:tblGrid>
              <a:tr h="370840">
                <a:tc>
                  <a:txBody>
                    <a:bodyPr/>
                    <a:lstStyle/>
                    <a:p>
                      <a:r>
                        <a:rPr lang="ru-RU" dirty="0"/>
                        <a:t>Артикул</a:t>
                      </a:r>
                    </a:p>
                  </a:txBody>
                  <a:tcPr/>
                </a:tc>
                <a:tc>
                  <a:txBody>
                    <a:bodyPr/>
                    <a:lstStyle/>
                    <a:p>
                      <a:r>
                        <a:rPr lang="ru-RU" dirty="0"/>
                        <a:t>Наименование и характеристика</a:t>
                      </a:r>
                    </a:p>
                  </a:txBody>
                  <a:tcPr/>
                </a:tc>
                <a:tc>
                  <a:txBody>
                    <a:bodyPr/>
                    <a:lstStyle/>
                    <a:p>
                      <a:r>
                        <a:rPr lang="ru-RU" dirty="0"/>
                        <a:t>Кол-во</a:t>
                      </a:r>
                    </a:p>
                  </a:txBody>
                  <a:tcPr/>
                </a:tc>
                <a:extLst>
                  <a:ext uri="{0D108BD9-81ED-4DB2-BD59-A6C34878D82A}">
                    <a16:rowId xmlns:a16="http://schemas.microsoft.com/office/drawing/2014/main" xmlns="" val="10000"/>
                  </a:ext>
                </a:extLst>
              </a:tr>
              <a:tr h="370840">
                <a:tc>
                  <a:txBody>
                    <a:bodyPr/>
                    <a:lstStyle/>
                    <a:p>
                      <a:r>
                        <a:rPr lang="ru-RU" dirty="0"/>
                        <a:t>БА-0123</a:t>
                      </a:r>
                    </a:p>
                  </a:txBody>
                  <a:tcPr/>
                </a:tc>
                <a:tc>
                  <a:txBody>
                    <a:bodyPr/>
                    <a:lstStyle/>
                    <a:p>
                      <a:r>
                        <a:rPr lang="ru-RU" dirty="0"/>
                        <a:t>Жакет</a:t>
                      </a:r>
                      <a:r>
                        <a:rPr lang="ru-RU" baseline="0" dirty="0"/>
                        <a:t> желтый, размер </a:t>
                      </a:r>
                      <a:r>
                        <a:rPr lang="en-US" baseline="0" dirty="0"/>
                        <a:t>S</a:t>
                      </a:r>
                      <a:endParaRPr lang="ru-RU" dirty="0"/>
                    </a:p>
                  </a:txBody>
                  <a:tcPr/>
                </a:tc>
                <a:tc>
                  <a:txBody>
                    <a:bodyPr/>
                    <a:lstStyle/>
                    <a:p>
                      <a:pPr algn="ctr"/>
                      <a:r>
                        <a:rPr lang="en-US" dirty="0"/>
                        <a:t>22</a:t>
                      </a:r>
                      <a:endParaRPr lang="ru-RU" dirty="0"/>
                    </a:p>
                  </a:txBody>
                  <a:tcPr/>
                </a:tc>
                <a:extLst>
                  <a:ext uri="{0D108BD9-81ED-4DB2-BD59-A6C34878D82A}">
                    <a16:rowId xmlns:a16="http://schemas.microsoft.com/office/drawing/2014/main" xmlns="" val="10001"/>
                  </a:ext>
                </a:extLst>
              </a:tr>
            </a:tbl>
          </a:graphicData>
        </a:graphic>
      </p:graphicFrame>
      <p:graphicFrame>
        <p:nvGraphicFramePr>
          <p:cNvPr id="6" name="Таблица 5"/>
          <p:cNvGraphicFramePr>
            <a:graphicFrameLocks noGrp="1"/>
          </p:cNvGraphicFramePr>
          <p:nvPr>
            <p:extLst/>
          </p:nvPr>
        </p:nvGraphicFramePr>
        <p:xfrm>
          <a:off x="838200" y="3272367"/>
          <a:ext cx="5207002" cy="2494280"/>
        </p:xfrm>
        <a:graphic>
          <a:graphicData uri="http://schemas.openxmlformats.org/drawingml/2006/table">
            <a:tbl>
              <a:tblPr firstRow="1" bandRow="1">
                <a:tableStyleId>{5C22544A-7EE6-4342-B048-85BDC9FD1C3A}</a:tableStyleId>
              </a:tblPr>
              <a:tblGrid>
                <a:gridCol w="1016003">
                  <a:extLst>
                    <a:ext uri="{9D8B030D-6E8A-4147-A177-3AD203B41FA5}">
                      <a16:colId xmlns:a16="http://schemas.microsoft.com/office/drawing/2014/main" xmlns="" val="20000"/>
                    </a:ext>
                  </a:extLst>
                </a:gridCol>
                <a:gridCol w="2683765">
                  <a:extLst>
                    <a:ext uri="{9D8B030D-6E8A-4147-A177-3AD203B41FA5}">
                      <a16:colId xmlns:a16="http://schemas.microsoft.com/office/drawing/2014/main" xmlns="" val="20001"/>
                    </a:ext>
                  </a:extLst>
                </a:gridCol>
                <a:gridCol w="1507234">
                  <a:extLst>
                    <a:ext uri="{9D8B030D-6E8A-4147-A177-3AD203B41FA5}">
                      <a16:colId xmlns:a16="http://schemas.microsoft.com/office/drawing/2014/main" xmlns="" val="20002"/>
                    </a:ext>
                  </a:extLst>
                </a:gridCol>
              </a:tblGrid>
              <a:tr h="370840">
                <a:tc>
                  <a:txBody>
                    <a:bodyPr/>
                    <a:lstStyle/>
                    <a:p>
                      <a:r>
                        <a:rPr lang="ru-RU" dirty="0"/>
                        <a:t>Артикул</a:t>
                      </a:r>
                    </a:p>
                  </a:txBody>
                  <a:tcPr/>
                </a:tc>
                <a:tc>
                  <a:txBody>
                    <a:bodyPr/>
                    <a:lstStyle/>
                    <a:p>
                      <a:r>
                        <a:rPr lang="ru-RU" dirty="0"/>
                        <a:t>Наименование и характеристика</a:t>
                      </a:r>
                    </a:p>
                  </a:txBody>
                  <a:tcPr/>
                </a:tc>
                <a:tc>
                  <a:txBody>
                    <a:bodyPr/>
                    <a:lstStyle/>
                    <a:p>
                      <a:r>
                        <a:rPr lang="en-US" dirty="0"/>
                        <a:t>EPC</a:t>
                      </a:r>
                      <a:endParaRPr lang="ru-RU" dirty="0"/>
                    </a:p>
                  </a:txBody>
                  <a:tcPr/>
                </a:tc>
                <a:extLst>
                  <a:ext uri="{0D108BD9-81ED-4DB2-BD59-A6C34878D82A}">
                    <a16:rowId xmlns:a16="http://schemas.microsoft.com/office/drawing/2014/main" xmlns="" val="10000"/>
                  </a:ext>
                </a:extLst>
              </a:tr>
              <a:tr h="370840">
                <a:tc>
                  <a:txBody>
                    <a:bodyPr/>
                    <a:lstStyle/>
                    <a:p>
                      <a:r>
                        <a:rPr lang="ru-RU" dirty="0"/>
                        <a:t>БА-0123</a:t>
                      </a:r>
                    </a:p>
                  </a:txBody>
                  <a:tcPr/>
                </a:tc>
                <a:tc>
                  <a:txBody>
                    <a:bodyPr/>
                    <a:lstStyle/>
                    <a:p>
                      <a:r>
                        <a:rPr lang="ru-RU" dirty="0"/>
                        <a:t>Жакет</a:t>
                      </a:r>
                      <a:r>
                        <a:rPr lang="ru-RU" baseline="0" dirty="0"/>
                        <a:t> желтый, размер </a:t>
                      </a:r>
                      <a:r>
                        <a:rPr lang="en-US" baseline="0" dirty="0"/>
                        <a:t>S</a:t>
                      </a:r>
                      <a:endParaRPr lang="ru-RU" dirty="0"/>
                    </a:p>
                  </a:txBody>
                  <a:tcPr/>
                </a:tc>
                <a:tc>
                  <a:txBody>
                    <a:bodyPr/>
                    <a:lstStyle/>
                    <a:p>
                      <a:r>
                        <a:rPr lang="en-US" dirty="0"/>
                        <a:t>300364E001..</a:t>
                      </a:r>
                      <a:endParaRPr lang="ru-RU" dirty="0"/>
                    </a:p>
                  </a:txBody>
                  <a:tcPr/>
                </a:tc>
                <a:extLst>
                  <a:ext uri="{0D108BD9-81ED-4DB2-BD59-A6C34878D82A}">
                    <a16:rowId xmlns:a16="http://schemas.microsoft.com/office/drawing/2014/main" xmlns="" val="10001"/>
                  </a:ext>
                </a:extLst>
              </a:tr>
              <a:tr h="370840">
                <a:tc>
                  <a:txBody>
                    <a:bodyPr/>
                    <a:lstStyle/>
                    <a:p>
                      <a:r>
                        <a:rPr lang="ru-RU" dirty="0"/>
                        <a:t>БА-0123</a:t>
                      </a:r>
                    </a:p>
                  </a:txBody>
                  <a:tcPr/>
                </a:tc>
                <a:tc>
                  <a:txBody>
                    <a:bodyPr/>
                    <a:lstStyle/>
                    <a:p>
                      <a:r>
                        <a:rPr lang="ru-RU" dirty="0"/>
                        <a:t>Жакет</a:t>
                      </a:r>
                      <a:r>
                        <a:rPr lang="ru-RU" baseline="0" dirty="0"/>
                        <a:t> желтый, размер </a:t>
                      </a:r>
                      <a:r>
                        <a:rPr lang="en-US" baseline="0" dirty="0"/>
                        <a:t>S</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300364E002..</a:t>
                      </a:r>
                      <a:endParaRPr lang="ru-RU" dirty="0"/>
                    </a:p>
                  </a:txBody>
                  <a:tcPr/>
                </a:tc>
                <a:extLst>
                  <a:ext uri="{0D108BD9-81ED-4DB2-BD59-A6C34878D82A}">
                    <a16:rowId xmlns:a16="http://schemas.microsoft.com/office/drawing/2014/main" xmlns="" val="10002"/>
                  </a:ext>
                </a:extLst>
              </a:tr>
              <a:tr h="370840">
                <a:tc>
                  <a:txBody>
                    <a:bodyPr/>
                    <a:lstStyle/>
                    <a:p>
                      <a:r>
                        <a:rPr lang="ru-RU" dirty="0"/>
                        <a:t>БА-0123</a:t>
                      </a:r>
                    </a:p>
                  </a:txBody>
                  <a:tcPr/>
                </a:tc>
                <a:tc>
                  <a:txBody>
                    <a:bodyPr/>
                    <a:lstStyle/>
                    <a:p>
                      <a:r>
                        <a:rPr lang="ru-RU" dirty="0"/>
                        <a:t>Жакет</a:t>
                      </a:r>
                      <a:r>
                        <a:rPr lang="ru-RU" baseline="0" dirty="0"/>
                        <a:t> желтый, размер </a:t>
                      </a:r>
                      <a:r>
                        <a:rPr lang="en-US" baseline="0" dirty="0"/>
                        <a:t>S</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300364E003..</a:t>
                      </a:r>
                      <a:endParaRPr lang="ru-RU" dirty="0"/>
                    </a:p>
                  </a:txBody>
                  <a:tcPr/>
                </a:tc>
                <a:extLst>
                  <a:ext uri="{0D108BD9-81ED-4DB2-BD59-A6C34878D82A}">
                    <a16:rowId xmlns:a16="http://schemas.microsoft.com/office/drawing/2014/main" xmlns="" val="10003"/>
                  </a:ext>
                </a:extLst>
              </a:tr>
              <a:tr h="370840">
                <a:tc>
                  <a:txBody>
                    <a:bodyPr/>
                    <a:lstStyle/>
                    <a:p>
                      <a:r>
                        <a:rPr lang="ru-RU" dirty="0"/>
                        <a:t>БА-0123</a:t>
                      </a:r>
                    </a:p>
                  </a:txBody>
                  <a:tcPr/>
                </a:tc>
                <a:tc>
                  <a:txBody>
                    <a:bodyPr/>
                    <a:lstStyle/>
                    <a:p>
                      <a:r>
                        <a:rPr lang="ru-RU" dirty="0"/>
                        <a:t>Жакет</a:t>
                      </a:r>
                      <a:r>
                        <a:rPr lang="ru-RU" baseline="0" dirty="0"/>
                        <a:t> желтый, размер </a:t>
                      </a:r>
                      <a:r>
                        <a:rPr lang="en-US" baseline="0" dirty="0"/>
                        <a:t>S</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300364E004..</a:t>
                      </a:r>
                      <a:endParaRPr lang="ru-RU" dirty="0"/>
                    </a:p>
                  </a:txBody>
                  <a:tcPr/>
                </a:tc>
                <a:extLst>
                  <a:ext uri="{0D108BD9-81ED-4DB2-BD59-A6C34878D82A}">
                    <a16:rowId xmlns:a16="http://schemas.microsoft.com/office/drawing/2014/main" xmlns="" val="10004"/>
                  </a:ext>
                </a:extLst>
              </a:tr>
              <a:tr h="370840">
                <a:tc>
                  <a:txBody>
                    <a:bodyPr/>
                    <a:lstStyle/>
                    <a:p>
                      <a:r>
                        <a:rPr lang="en-US" dirty="0"/>
                        <a:t>…</a:t>
                      </a:r>
                      <a:endParaRPr lang="ru-RU" dirty="0"/>
                    </a:p>
                  </a:txBody>
                  <a:tcPr/>
                </a:tc>
                <a:tc>
                  <a:txBody>
                    <a:bodyPr/>
                    <a:lstStyle/>
                    <a:p>
                      <a:r>
                        <a:rPr lang="en-US" dirty="0"/>
                        <a:t>…</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t>
                      </a:r>
                      <a:endParaRPr lang="ru-RU" dirty="0"/>
                    </a:p>
                  </a:txBody>
                  <a:tcPr/>
                </a:tc>
                <a:extLst>
                  <a:ext uri="{0D108BD9-81ED-4DB2-BD59-A6C34878D82A}">
                    <a16:rowId xmlns:a16="http://schemas.microsoft.com/office/drawing/2014/main" xmlns="" val="10005"/>
                  </a:ext>
                </a:extLst>
              </a:tr>
            </a:tbl>
          </a:graphicData>
        </a:graphic>
      </p:graphicFrame>
      <p:sp>
        <p:nvSpPr>
          <p:cNvPr id="7" name="Стрелка вправо 6"/>
          <p:cNvSpPr/>
          <p:nvPr/>
        </p:nvSpPr>
        <p:spPr>
          <a:xfrm>
            <a:off x="6172200" y="4025900"/>
            <a:ext cx="1092200" cy="2573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6709609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Автоматизация других операций</a:t>
            </a:r>
          </a:p>
        </p:txBody>
      </p:sp>
      <p:sp>
        <p:nvSpPr>
          <p:cNvPr id="3" name="Объект 2"/>
          <p:cNvSpPr>
            <a:spLocks noGrp="1"/>
          </p:cNvSpPr>
          <p:nvPr>
            <p:ph idx="1"/>
          </p:nvPr>
        </p:nvSpPr>
        <p:spPr/>
        <p:txBody>
          <a:bodyPr>
            <a:normAutofit lnSpcReduction="10000"/>
          </a:bodyPr>
          <a:lstStyle/>
          <a:p>
            <a:pPr>
              <a:lnSpc>
                <a:spcPct val="110000"/>
              </a:lnSpc>
              <a:buFontTx/>
              <a:buChar char="-"/>
            </a:pPr>
            <a:r>
              <a:rPr lang="ru-RU" dirty="0"/>
              <a:t>Инвентаризация</a:t>
            </a:r>
          </a:p>
          <a:p>
            <a:pPr>
              <a:lnSpc>
                <a:spcPct val="110000"/>
              </a:lnSpc>
              <a:buFontTx/>
              <a:buChar char="-"/>
            </a:pPr>
            <a:r>
              <a:rPr lang="ru-RU" dirty="0" err="1"/>
              <a:t>Перемаркировка</a:t>
            </a:r>
            <a:endParaRPr lang="ru-RU" dirty="0"/>
          </a:p>
          <a:p>
            <a:pPr>
              <a:lnSpc>
                <a:spcPct val="110000"/>
              </a:lnSpc>
              <a:buFontTx/>
              <a:buChar char="-"/>
            </a:pPr>
            <a:r>
              <a:rPr lang="ru-RU" dirty="0"/>
              <a:t>Подбор заказа</a:t>
            </a:r>
          </a:p>
          <a:p>
            <a:pPr>
              <a:lnSpc>
                <a:spcPct val="110000"/>
              </a:lnSpc>
              <a:buFontTx/>
              <a:buChar char="-"/>
            </a:pPr>
            <a:r>
              <a:rPr lang="ru-RU" dirty="0"/>
              <a:t>Перемещение</a:t>
            </a:r>
            <a:endParaRPr lang="en-US" dirty="0"/>
          </a:p>
          <a:p>
            <a:pPr marL="0" indent="0">
              <a:lnSpc>
                <a:spcPct val="150000"/>
              </a:lnSpc>
              <a:buNone/>
            </a:pPr>
            <a:endParaRPr lang="ru-RU" dirty="0" smtClean="0"/>
          </a:p>
          <a:p>
            <a:pPr marL="0" indent="0">
              <a:lnSpc>
                <a:spcPct val="150000"/>
              </a:lnSpc>
              <a:buNone/>
            </a:pPr>
            <a:r>
              <a:rPr lang="ru-RU" dirty="0" smtClean="0"/>
              <a:t>автоматизируются </a:t>
            </a:r>
            <a:r>
              <a:rPr lang="ru-RU" dirty="0"/>
              <a:t>преимущественно при помощи </a:t>
            </a:r>
            <a:r>
              <a:rPr lang="en-US" dirty="0"/>
              <a:t>Mobile </a:t>
            </a:r>
            <a:r>
              <a:rPr lang="en-US" dirty="0" smtClean="0"/>
              <a:t>SMARTS</a:t>
            </a:r>
            <a:r>
              <a:rPr lang="ru-RU" dirty="0" smtClean="0"/>
              <a:t> с помощью ТСД</a:t>
            </a:r>
            <a:r>
              <a:rPr lang="en-US" dirty="0" smtClean="0"/>
              <a:t>.</a:t>
            </a:r>
            <a:endParaRPr lang="ru-RU" dirty="0" smtClean="0"/>
          </a:p>
        </p:txBody>
      </p:sp>
    </p:spTree>
    <p:extLst>
      <p:ext uri="{BB962C8B-B14F-4D97-AF65-F5344CB8AC3E}">
        <p14:creationId xmlns:p14="http://schemas.microsoft.com/office/powerpoint/2010/main" val="13105944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71500" y="1709738"/>
            <a:ext cx="10814050" cy="2852737"/>
          </a:xfrm>
        </p:spPr>
        <p:txBody>
          <a:bodyPr/>
          <a:lstStyle/>
          <a:p>
            <a:r>
              <a:rPr lang="ru-RU" dirty="0">
                <a:solidFill>
                  <a:schemeClr val="bg1"/>
                </a:solidFill>
              </a:rPr>
              <a:t>Магазин на </a:t>
            </a:r>
            <a:r>
              <a:rPr lang="en-US" dirty="0">
                <a:solidFill>
                  <a:schemeClr val="bg1"/>
                </a:solidFill>
              </a:rPr>
              <a:t>RFID</a:t>
            </a:r>
            <a:endParaRPr lang="ru-RU" dirty="0">
              <a:solidFill>
                <a:schemeClr val="bg1"/>
              </a:solidFill>
            </a:endParaRPr>
          </a:p>
        </p:txBody>
      </p:sp>
      <p:sp>
        <p:nvSpPr>
          <p:cNvPr id="5" name="Текст 4"/>
          <p:cNvSpPr>
            <a:spLocks noGrp="1"/>
          </p:cNvSpPr>
          <p:nvPr>
            <p:ph type="body" idx="1"/>
          </p:nvPr>
        </p:nvSpPr>
        <p:spPr>
          <a:xfrm>
            <a:off x="622300" y="4589463"/>
            <a:ext cx="10725150" cy="1500187"/>
          </a:xfrm>
        </p:spPr>
        <p:txBody>
          <a:bodyPr/>
          <a:lstStyle/>
          <a:p>
            <a:r>
              <a:rPr lang="ru-RU" dirty="0">
                <a:solidFill>
                  <a:schemeClr val="bg1"/>
                </a:solidFill>
              </a:rPr>
              <a:t>С использованием</a:t>
            </a:r>
            <a:r>
              <a:rPr lang="en-US" dirty="0">
                <a:solidFill>
                  <a:schemeClr val="bg1"/>
                </a:solidFill>
              </a:rPr>
              <a:t> Wonderfid™ </a:t>
            </a:r>
            <a:r>
              <a:rPr lang="ru-RU" dirty="0">
                <a:solidFill>
                  <a:schemeClr val="bg1"/>
                </a:solidFill>
              </a:rPr>
              <a:t>и </a:t>
            </a:r>
            <a:r>
              <a:rPr lang="en-US" dirty="0">
                <a:solidFill>
                  <a:schemeClr val="bg1"/>
                </a:solidFill>
              </a:rPr>
              <a:t>Mobile SMARTS</a:t>
            </a:r>
            <a:endParaRPr lang="ru-RU" dirty="0">
              <a:solidFill>
                <a:schemeClr val="bg1"/>
              </a:solidFill>
            </a:endParaRPr>
          </a:p>
        </p:txBody>
      </p:sp>
    </p:spTree>
    <p:extLst>
      <p:ext uri="{BB962C8B-B14F-4D97-AF65-F5344CB8AC3E}">
        <p14:creationId xmlns:p14="http://schemas.microsoft.com/office/powerpoint/2010/main" val="23605256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a:t>Решаемые задачи</a:t>
            </a:r>
          </a:p>
        </p:txBody>
      </p:sp>
      <p:sp>
        <p:nvSpPr>
          <p:cNvPr id="5" name="Объект 4"/>
          <p:cNvSpPr>
            <a:spLocks noGrp="1"/>
          </p:cNvSpPr>
          <p:nvPr>
            <p:ph idx="1"/>
          </p:nvPr>
        </p:nvSpPr>
        <p:spPr/>
        <p:txBody>
          <a:bodyPr/>
          <a:lstStyle/>
          <a:p>
            <a:pPr>
              <a:lnSpc>
                <a:spcPct val="150000"/>
              </a:lnSpc>
            </a:pPr>
            <a:r>
              <a:rPr lang="ru-RU" dirty="0"/>
              <a:t>Приемка </a:t>
            </a:r>
            <a:r>
              <a:rPr lang="ru-RU" dirty="0" smtClean="0"/>
              <a:t>входящих </a:t>
            </a:r>
            <a:r>
              <a:rPr lang="ru-RU" dirty="0"/>
              <a:t>поставок</a:t>
            </a:r>
            <a:r>
              <a:rPr lang="en-US" dirty="0"/>
              <a:t> </a:t>
            </a:r>
            <a:r>
              <a:rPr lang="en-US" dirty="0" smtClean="0"/>
              <a:t>RFID</a:t>
            </a:r>
            <a:r>
              <a:rPr lang="ru-RU" dirty="0" smtClean="0"/>
              <a:t>-воротами</a:t>
            </a:r>
            <a:endParaRPr lang="ru-RU" dirty="0"/>
          </a:p>
          <a:p>
            <a:pPr>
              <a:lnSpc>
                <a:spcPct val="150000"/>
              </a:lnSpc>
            </a:pPr>
            <a:r>
              <a:rPr lang="ru-RU" dirty="0"/>
              <a:t>Инвентаризация товарных остатков на </a:t>
            </a:r>
            <a:r>
              <a:rPr lang="en-US" dirty="0"/>
              <a:t>RFID</a:t>
            </a:r>
            <a:endParaRPr lang="ru-RU" dirty="0"/>
          </a:p>
          <a:p>
            <a:pPr>
              <a:lnSpc>
                <a:spcPct val="150000"/>
              </a:lnSpc>
            </a:pPr>
            <a:r>
              <a:rPr lang="ru-RU" dirty="0" smtClean="0"/>
              <a:t>Продажа </a:t>
            </a:r>
            <a:r>
              <a:rPr lang="ru-RU" dirty="0"/>
              <a:t>и возвраты на кассе на </a:t>
            </a:r>
            <a:r>
              <a:rPr lang="en-US" dirty="0"/>
              <a:t>RFID</a:t>
            </a:r>
            <a:endParaRPr lang="ru-RU" dirty="0"/>
          </a:p>
          <a:p>
            <a:pPr>
              <a:lnSpc>
                <a:spcPct val="150000"/>
              </a:lnSpc>
            </a:pPr>
            <a:r>
              <a:rPr lang="ru-RU" dirty="0" err="1"/>
              <a:t>Антикражные</a:t>
            </a:r>
            <a:r>
              <a:rPr lang="ru-RU" dirty="0"/>
              <a:t> ворота </a:t>
            </a:r>
            <a:r>
              <a:rPr lang="ru-RU" dirty="0" smtClean="0"/>
              <a:t>на </a:t>
            </a:r>
            <a:r>
              <a:rPr lang="en-US" dirty="0"/>
              <a:t>RFID</a:t>
            </a:r>
            <a:endParaRPr lang="ru-RU" dirty="0"/>
          </a:p>
        </p:txBody>
      </p:sp>
    </p:spTree>
    <p:extLst>
      <p:ext uri="{BB962C8B-B14F-4D97-AF65-F5344CB8AC3E}">
        <p14:creationId xmlns:p14="http://schemas.microsoft.com/office/powerpoint/2010/main" val="13130284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a:t>Приемка входящих поставок</a:t>
            </a:r>
          </a:p>
        </p:txBody>
      </p:sp>
      <p:sp>
        <p:nvSpPr>
          <p:cNvPr id="5" name="Объект 4"/>
          <p:cNvSpPr>
            <a:spLocks noGrp="1"/>
          </p:cNvSpPr>
          <p:nvPr>
            <p:ph idx="1"/>
          </p:nvPr>
        </p:nvSpPr>
        <p:spPr/>
        <p:txBody>
          <a:bodyPr>
            <a:normAutofit/>
          </a:bodyPr>
          <a:lstStyle/>
          <a:p>
            <a:pPr>
              <a:lnSpc>
                <a:spcPct val="150000"/>
              </a:lnSpc>
            </a:pPr>
            <a:r>
              <a:rPr lang="ru-RU" dirty="0"/>
              <a:t>Благодаря технологии </a:t>
            </a:r>
            <a:r>
              <a:rPr lang="en-US" dirty="0"/>
              <a:t>Wonderfid™</a:t>
            </a:r>
            <a:r>
              <a:rPr lang="ru-RU" dirty="0"/>
              <a:t> нет необходимости хранить в системе магазина никакую информацию о </a:t>
            </a:r>
            <a:r>
              <a:rPr lang="ru-RU" dirty="0" smtClean="0"/>
              <a:t>маркированных товарах.</a:t>
            </a:r>
            <a:endParaRPr lang="ru-RU" dirty="0"/>
          </a:p>
          <a:p>
            <a:pPr>
              <a:lnSpc>
                <a:spcPct val="150000"/>
              </a:lnSpc>
            </a:pPr>
            <a:endParaRPr lang="ru-RU" dirty="0"/>
          </a:p>
          <a:p>
            <a:pPr>
              <a:lnSpc>
                <a:spcPct val="150000"/>
              </a:lnSpc>
            </a:pPr>
            <a:r>
              <a:rPr lang="ru-RU" dirty="0"/>
              <a:t>Входящие поставки на уровне существующей системы магазина проверяются только на </a:t>
            </a:r>
            <a:r>
              <a:rPr lang="ru-RU" dirty="0" err="1"/>
              <a:t>пересорт</a:t>
            </a:r>
            <a:r>
              <a:rPr lang="ru-RU" dirty="0"/>
              <a:t> и количество номенклатуры.</a:t>
            </a:r>
          </a:p>
        </p:txBody>
      </p:sp>
    </p:spTree>
    <p:extLst>
      <p:ext uri="{BB962C8B-B14F-4D97-AF65-F5344CB8AC3E}">
        <p14:creationId xmlns:p14="http://schemas.microsoft.com/office/powerpoint/2010/main" val="22628345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Отражение результатов поставки</a:t>
            </a:r>
          </a:p>
        </p:txBody>
      </p:sp>
      <p:sp>
        <p:nvSpPr>
          <p:cNvPr id="3" name="Объект 2"/>
          <p:cNvSpPr>
            <a:spLocks noGrp="1"/>
          </p:cNvSpPr>
          <p:nvPr>
            <p:ph idx="1"/>
          </p:nvPr>
        </p:nvSpPr>
        <p:spPr>
          <a:xfrm>
            <a:off x="7264400" y="2260599"/>
            <a:ext cx="2933700" cy="3916363"/>
          </a:xfrm>
        </p:spPr>
        <p:txBody>
          <a:bodyPr/>
          <a:lstStyle/>
          <a:p>
            <a:pPr marL="0" indent="0">
              <a:buNone/>
            </a:pPr>
            <a:r>
              <a:rPr lang="ru-RU" dirty="0">
                <a:solidFill>
                  <a:schemeClr val="accent1">
                    <a:lumMod val="75000"/>
                  </a:schemeClr>
                </a:solidFill>
              </a:rPr>
              <a:t>Документ магазина</a:t>
            </a:r>
          </a:p>
        </p:txBody>
      </p:sp>
      <p:sp>
        <p:nvSpPr>
          <p:cNvPr id="4" name="Объект 2"/>
          <p:cNvSpPr txBox="1">
            <a:spLocks/>
          </p:cNvSpPr>
          <p:nvPr/>
        </p:nvSpPr>
        <p:spPr>
          <a:xfrm>
            <a:off x="838202" y="2260599"/>
            <a:ext cx="5333998" cy="39163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ru-RU" dirty="0">
                <a:solidFill>
                  <a:schemeClr val="accent1">
                    <a:lumMod val="75000"/>
                  </a:schemeClr>
                </a:solidFill>
              </a:rPr>
              <a:t>Документ </a:t>
            </a:r>
            <a:r>
              <a:rPr lang="en-US" dirty="0">
                <a:solidFill>
                  <a:schemeClr val="accent1">
                    <a:lumMod val="75000"/>
                  </a:schemeClr>
                </a:solidFill>
              </a:rPr>
              <a:t>Mobile SMARTS </a:t>
            </a:r>
            <a:r>
              <a:rPr lang="ru-RU" dirty="0">
                <a:solidFill>
                  <a:schemeClr val="accent1">
                    <a:lumMod val="75000"/>
                  </a:schemeClr>
                </a:solidFill>
              </a:rPr>
              <a:t>или </a:t>
            </a:r>
            <a:r>
              <a:rPr lang="en-US" dirty="0">
                <a:solidFill>
                  <a:schemeClr val="accent1">
                    <a:lumMod val="75000"/>
                  </a:schemeClr>
                </a:solidFill>
              </a:rPr>
              <a:t>Wonderfid™</a:t>
            </a:r>
            <a:endParaRPr lang="ru-RU" dirty="0">
              <a:solidFill>
                <a:schemeClr val="accent1">
                  <a:lumMod val="75000"/>
                </a:schemeClr>
              </a:solidFill>
            </a:endParaRPr>
          </a:p>
        </p:txBody>
      </p:sp>
      <p:graphicFrame>
        <p:nvGraphicFramePr>
          <p:cNvPr id="5" name="Таблица 4"/>
          <p:cNvGraphicFramePr>
            <a:graphicFrameLocks noGrp="1"/>
          </p:cNvGraphicFramePr>
          <p:nvPr>
            <p:extLst/>
          </p:nvPr>
        </p:nvGraphicFramePr>
        <p:xfrm>
          <a:off x="7359651" y="3272366"/>
          <a:ext cx="4362450" cy="1010920"/>
        </p:xfrm>
        <a:graphic>
          <a:graphicData uri="http://schemas.openxmlformats.org/drawingml/2006/table">
            <a:tbl>
              <a:tblPr firstRow="1" bandRow="1">
                <a:tableStyleId>{5C22544A-7EE6-4342-B048-85BDC9FD1C3A}</a:tableStyleId>
              </a:tblPr>
              <a:tblGrid>
                <a:gridCol w="1009649">
                  <a:extLst>
                    <a:ext uri="{9D8B030D-6E8A-4147-A177-3AD203B41FA5}">
                      <a16:colId xmlns:a16="http://schemas.microsoft.com/office/drawing/2014/main" xmlns="" val="20000"/>
                    </a:ext>
                  </a:extLst>
                </a:gridCol>
                <a:gridCol w="2654300">
                  <a:extLst>
                    <a:ext uri="{9D8B030D-6E8A-4147-A177-3AD203B41FA5}">
                      <a16:colId xmlns:a16="http://schemas.microsoft.com/office/drawing/2014/main" xmlns="" val="20001"/>
                    </a:ext>
                  </a:extLst>
                </a:gridCol>
                <a:gridCol w="698501">
                  <a:extLst>
                    <a:ext uri="{9D8B030D-6E8A-4147-A177-3AD203B41FA5}">
                      <a16:colId xmlns:a16="http://schemas.microsoft.com/office/drawing/2014/main" xmlns="" val="20002"/>
                    </a:ext>
                  </a:extLst>
                </a:gridCol>
              </a:tblGrid>
              <a:tr h="370840">
                <a:tc>
                  <a:txBody>
                    <a:bodyPr/>
                    <a:lstStyle/>
                    <a:p>
                      <a:r>
                        <a:rPr lang="ru-RU" dirty="0"/>
                        <a:t>Артикул</a:t>
                      </a:r>
                    </a:p>
                  </a:txBody>
                  <a:tcPr/>
                </a:tc>
                <a:tc>
                  <a:txBody>
                    <a:bodyPr/>
                    <a:lstStyle/>
                    <a:p>
                      <a:r>
                        <a:rPr lang="ru-RU" dirty="0"/>
                        <a:t>Наименование и характеристика</a:t>
                      </a:r>
                    </a:p>
                  </a:txBody>
                  <a:tcPr/>
                </a:tc>
                <a:tc>
                  <a:txBody>
                    <a:bodyPr/>
                    <a:lstStyle/>
                    <a:p>
                      <a:r>
                        <a:rPr lang="ru-RU" dirty="0"/>
                        <a:t>Кол-во</a:t>
                      </a:r>
                    </a:p>
                  </a:txBody>
                  <a:tcPr/>
                </a:tc>
                <a:extLst>
                  <a:ext uri="{0D108BD9-81ED-4DB2-BD59-A6C34878D82A}">
                    <a16:rowId xmlns:a16="http://schemas.microsoft.com/office/drawing/2014/main" xmlns="" val="10000"/>
                  </a:ext>
                </a:extLst>
              </a:tr>
              <a:tr h="370840">
                <a:tc>
                  <a:txBody>
                    <a:bodyPr/>
                    <a:lstStyle/>
                    <a:p>
                      <a:r>
                        <a:rPr lang="ru-RU" dirty="0"/>
                        <a:t>БА-0123</a:t>
                      </a:r>
                    </a:p>
                  </a:txBody>
                  <a:tcPr/>
                </a:tc>
                <a:tc>
                  <a:txBody>
                    <a:bodyPr/>
                    <a:lstStyle/>
                    <a:p>
                      <a:r>
                        <a:rPr lang="ru-RU" dirty="0"/>
                        <a:t>Жакет</a:t>
                      </a:r>
                      <a:r>
                        <a:rPr lang="ru-RU" baseline="0" dirty="0"/>
                        <a:t> желтый, размер </a:t>
                      </a:r>
                      <a:r>
                        <a:rPr lang="en-US" baseline="0" dirty="0"/>
                        <a:t>S</a:t>
                      </a:r>
                      <a:endParaRPr lang="ru-RU" dirty="0"/>
                    </a:p>
                  </a:txBody>
                  <a:tcPr/>
                </a:tc>
                <a:tc>
                  <a:txBody>
                    <a:bodyPr/>
                    <a:lstStyle/>
                    <a:p>
                      <a:pPr algn="ctr"/>
                      <a:r>
                        <a:rPr lang="en-US" dirty="0"/>
                        <a:t>22</a:t>
                      </a:r>
                      <a:endParaRPr lang="ru-RU" dirty="0"/>
                    </a:p>
                  </a:txBody>
                  <a:tcPr/>
                </a:tc>
                <a:extLst>
                  <a:ext uri="{0D108BD9-81ED-4DB2-BD59-A6C34878D82A}">
                    <a16:rowId xmlns:a16="http://schemas.microsoft.com/office/drawing/2014/main" xmlns="" val="10001"/>
                  </a:ext>
                </a:extLst>
              </a:tr>
            </a:tbl>
          </a:graphicData>
        </a:graphic>
      </p:graphicFrame>
      <p:graphicFrame>
        <p:nvGraphicFramePr>
          <p:cNvPr id="6" name="Таблица 5"/>
          <p:cNvGraphicFramePr>
            <a:graphicFrameLocks noGrp="1"/>
          </p:cNvGraphicFramePr>
          <p:nvPr>
            <p:extLst/>
          </p:nvPr>
        </p:nvGraphicFramePr>
        <p:xfrm>
          <a:off x="838200" y="3272367"/>
          <a:ext cx="5207002" cy="2494280"/>
        </p:xfrm>
        <a:graphic>
          <a:graphicData uri="http://schemas.openxmlformats.org/drawingml/2006/table">
            <a:tbl>
              <a:tblPr firstRow="1" bandRow="1">
                <a:tableStyleId>{5C22544A-7EE6-4342-B048-85BDC9FD1C3A}</a:tableStyleId>
              </a:tblPr>
              <a:tblGrid>
                <a:gridCol w="1016003">
                  <a:extLst>
                    <a:ext uri="{9D8B030D-6E8A-4147-A177-3AD203B41FA5}">
                      <a16:colId xmlns:a16="http://schemas.microsoft.com/office/drawing/2014/main" xmlns="" val="20000"/>
                    </a:ext>
                  </a:extLst>
                </a:gridCol>
                <a:gridCol w="2683765">
                  <a:extLst>
                    <a:ext uri="{9D8B030D-6E8A-4147-A177-3AD203B41FA5}">
                      <a16:colId xmlns:a16="http://schemas.microsoft.com/office/drawing/2014/main" xmlns="" val="20001"/>
                    </a:ext>
                  </a:extLst>
                </a:gridCol>
                <a:gridCol w="1507234">
                  <a:extLst>
                    <a:ext uri="{9D8B030D-6E8A-4147-A177-3AD203B41FA5}">
                      <a16:colId xmlns:a16="http://schemas.microsoft.com/office/drawing/2014/main" xmlns="" val="20002"/>
                    </a:ext>
                  </a:extLst>
                </a:gridCol>
              </a:tblGrid>
              <a:tr h="370840">
                <a:tc>
                  <a:txBody>
                    <a:bodyPr/>
                    <a:lstStyle/>
                    <a:p>
                      <a:r>
                        <a:rPr lang="ru-RU" dirty="0"/>
                        <a:t>Артикул</a:t>
                      </a:r>
                    </a:p>
                  </a:txBody>
                  <a:tcPr/>
                </a:tc>
                <a:tc>
                  <a:txBody>
                    <a:bodyPr/>
                    <a:lstStyle/>
                    <a:p>
                      <a:r>
                        <a:rPr lang="ru-RU" dirty="0"/>
                        <a:t>Наименование и характеристика</a:t>
                      </a:r>
                    </a:p>
                  </a:txBody>
                  <a:tcPr/>
                </a:tc>
                <a:tc>
                  <a:txBody>
                    <a:bodyPr/>
                    <a:lstStyle/>
                    <a:p>
                      <a:r>
                        <a:rPr lang="en-US" dirty="0"/>
                        <a:t>EPC</a:t>
                      </a:r>
                      <a:endParaRPr lang="ru-RU" dirty="0"/>
                    </a:p>
                  </a:txBody>
                  <a:tcPr/>
                </a:tc>
                <a:extLst>
                  <a:ext uri="{0D108BD9-81ED-4DB2-BD59-A6C34878D82A}">
                    <a16:rowId xmlns:a16="http://schemas.microsoft.com/office/drawing/2014/main" xmlns="" val="10000"/>
                  </a:ext>
                </a:extLst>
              </a:tr>
              <a:tr h="370840">
                <a:tc>
                  <a:txBody>
                    <a:bodyPr/>
                    <a:lstStyle/>
                    <a:p>
                      <a:r>
                        <a:rPr lang="ru-RU" dirty="0"/>
                        <a:t>БА-0123</a:t>
                      </a:r>
                    </a:p>
                  </a:txBody>
                  <a:tcPr/>
                </a:tc>
                <a:tc>
                  <a:txBody>
                    <a:bodyPr/>
                    <a:lstStyle/>
                    <a:p>
                      <a:r>
                        <a:rPr lang="ru-RU" dirty="0"/>
                        <a:t>Жакет</a:t>
                      </a:r>
                      <a:r>
                        <a:rPr lang="ru-RU" baseline="0" dirty="0"/>
                        <a:t> желтый, размер </a:t>
                      </a:r>
                      <a:r>
                        <a:rPr lang="en-US" baseline="0" dirty="0"/>
                        <a:t>S</a:t>
                      </a:r>
                      <a:endParaRPr lang="ru-RU" dirty="0"/>
                    </a:p>
                  </a:txBody>
                  <a:tcPr/>
                </a:tc>
                <a:tc>
                  <a:txBody>
                    <a:bodyPr/>
                    <a:lstStyle/>
                    <a:p>
                      <a:r>
                        <a:rPr lang="en-US" dirty="0"/>
                        <a:t>300364E001..</a:t>
                      </a:r>
                      <a:endParaRPr lang="ru-RU" dirty="0"/>
                    </a:p>
                  </a:txBody>
                  <a:tcPr/>
                </a:tc>
                <a:extLst>
                  <a:ext uri="{0D108BD9-81ED-4DB2-BD59-A6C34878D82A}">
                    <a16:rowId xmlns:a16="http://schemas.microsoft.com/office/drawing/2014/main" xmlns="" val="10001"/>
                  </a:ext>
                </a:extLst>
              </a:tr>
              <a:tr h="370840">
                <a:tc>
                  <a:txBody>
                    <a:bodyPr/>
                    <a:lstStyle/>
                    <a:p>
                      <a:r>
                        <a:rPr lang="ru-RU" dirty="0"/>
                        <a:t>БА-0123</a:t>
                      </a:r>
                    </a:p>
                  </a:txBody>
                  <a:tcPr/>
                </a:tc>
                <a:tc>
                  <a:txBody>
                    <a:bodyPr/>
                    <a:lstStyle/>
                    <a:p>
                      <a:r>
                        <a:rPr lang="ru-RU" dirty="0"/>
                        <a:t>Жакет</a:t>
                      </a:r>
                      <a:r>
                        <a:rPr lang="ru-RU" baseline="0" dirty="0"/>
                        <a:t> желтый, размер </a:t>
                      </a:r>
                      <a:r>
                        <a:rPr lang="en-US" baseline="0" dirty="0"/>
                        <a:t>S</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300364E002..</a:t>
                      </a:r>
                      <a:endParaRPr lang="ru-RU" dirty="0"/>
                    </a:p>
                  </a:txBody>
                  <a:tcPr/>
                </a:tc>
                <a:extLst>
                  <a:ext uri="{0D108BD9-81ED-4DB2-BD59-A6C34878D82A}">
                    <a16:rowId xmlns:a16="http://schemas.microsoft.com/office/drawing/2014/main" xmlns="" val="10002"/>
                  </a:ext>
                </a:extLst>
              </a:tr>
              <a:tr h="370840">
                <a:tc>
                  <a:txBody>
                    <a:bodyPr/>
                    <a:lstStyle/>
                    <a:p>
                      <a:r>
                        <a:rPr lang="ru-RU" dirty="0"/>
                        <a:t>БА-0123</a:t>
                      </a:r>
                    </a:p>
                  </a:txBody>
                  <a:tcPr/>
                </a:tc>
                <a:tc>
                  <a:txBody>
                    <a:bodyPr/>
                    <a:lstStyle/>
                    <a:p>
                      <a:r>
                        <a:rPr lang="ru-RU" dirty="0"/>
                        <a:t>Жакет</a:t>
                      </a:r>
                      <a:r>
                        <a:rPr lang="ru-RU" baseline="0" dirty="0"/>
                        <a:t> желтый, размер </a:t>
                      </a:r>
                      <a:r>
                        <a:rPr lang="en-US" baseline="0" dirty="0"/>
                        <a:t>S</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300364E003..</a:t>
                      </a:r>
                      <a:endParaRPr lang="ru-RU" dirty="0"/>
                    </a:p>
                  </a:txBody>
                  <a:tcPr/>
                </a:tc>
                <a:extLst>
                  <a:ext uri="{0D108BD9-81ED-4DB2-BD59-A6C34878D82A}">
                    <a16:rowId xmlns:a16="http://schemas.microsoft.com/office/drawing/2014/main" xmlns="" val="10003"/>
                  </a:ext>
                </a:extLst>
              </a:tr>
              <a:tr h="370840">
                <a:tc>
                  <a:txBody>
                    <a:bodyPr/>
                    <a:lstStyle/>
                    <a:p>
                      <a:r>
                        <a:rPr lang="ru-RU" dirty="0"/>
                        <a:t>БА-0123</a:t>
                      </a:r>
                    </a:p>
                  </a:txBody>
                  <a:tcPr/>
                </a:tc>
                <a:tc>
                  <a:txBody>
                    <a:bodyPr/>
                    <a:lstStyle/>
                    <a:p>
                      <a:r>
                        <a:rPr lang="ru-RU" dirty="0"/>
                        <a:t>Жакет</a:t>
                      </a:r>
                      <a:r>
                        <a:rPr lang="ru-RU" baseline="0" dirty="0"/>
                        <a:t> желтый, размер </a:t>
                      </a:r>
                      <a:r>
                        <a:rPr lang="en-US" baseline="0" dirty="0"/>
                        <a:t>S</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300364E004..</a:t>
                      </a:r>
                      <a:endParaRPr lang="ru-RU" dirty="0"/>
                    </a:p>
                  </a:txBody>
                  <a:tcPr/>
                </a:tc>
                <a:extLst>
                  <a:ext uri="{0D108BD9-81ED-4DB2-BD59-A6C34878D82A}">
                    <a16:rowId xmlns:a16="http://schemas.microsoft.com/office/drawing/2014/main" xmlns="" val="10004"/>
                  </a:ext>
                </a:extLst>
              </a:tr>
              <a:tr h="370840">
                <a:tc>
                  <a:txBody>
                    <a:bodyPr/>
                    <a:lstStyle/>
                    <a:p>
                      <a:r>
                        <a:rPr lang="en-US" dirty="0"/>
                        <a:t>…</a:t>
                      </a:r>
                      <a:endParaRPr lang="ru-RU" dirty="0"/>
                    </a:p>
                  </a:txBody>
                  <a:tcPr/>
                </a:tc>
                <a:tc>
                  <a:txBody>
                    <a:bodyPr/>
                    <a:lstStyle/>
                    <a:p>
                      <a:r>
                        <a:rPr lang="en-US" dirty="0"/>
                        <a:t>…</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t>
                      </a:r>
                      <a:endParaRPr lang="ru-RU" dirty="0"/>
                    </a:p>
                  </a:txBody>
                  <a:tcPr/>
                </a:tc>
                <a:extLst>
                  <a:ext uri="{0D108BD9-81ED-4DB2-BD59-A6C34878D82A}">
                    <a16:rowId xmlns:a16="http://schemas.microsoft.com/office/drawing/2014/main" xmlns="" val="10005"/>
                  </a:ext>
                </a:extLst>
              </a:tr>
            </a:tbl>
          </a:graphicData>
        </a:graphic>
      </p:graphicFrame>
      <p:sp>
        <p:nvSpPr>
          <p:cNvPr id="7" name="Стрелка вправо 6"/>
          <p:cNvSpPr/>
          <p:nvPr/>
        </p:nvSpPr>
        <p:spPr>
          <a:xfrm>
            <a:off x="6172200" y="4025900"/>
            <a:ext cx="1092200" cy="2573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2460503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Автоматизация других операций</a:t>
            </a:r>
          </a:p>
        </p:txBody>
      </p:sp>
      <p:sp>
        <p:nvSpPr>
          <p:cNvPr id="3" name="Объект 2"/>
          <p:cNvSpPr>
            <a:spLocks noGrp="1"/>
          </p:cNvSpPr>
          <p:nvPr>
            <p:ph idx="1"/>
          </p:nvPr>
        </p:nvSpPr>
        <p:spPr/>
        <p:txBody>
          <a:bodyPr/>
          <a:lstStyle/>
          <a:p>
            <a:pPr marL="0" indent="0">
              <a:lnSpc>
                <a:spcPct val="150000"/>
              </a:lnSpc>
              <a:buNone/>
            </a:pPr>
            <a:r>
              <a:rPr lang="ru-RU" dirty="0"/>
              <a:t>Остальные магазинные операции автоматизируются преимущественно при помощи </a:t>
            </a:r>
            <a:r>
              <a:rPr lang="en-US" dirty="0"/>
              <a:t>Mobile SMARTS</a:t>
            </a:r>
            <a:r>
              <a:rPr lang="en-US" dirty="0" smtClean="0"/>
              <a:t>.</a:t>
            </a:r>
            <a:endParaRPr lang="ru-RU" dirty="0" smtClean="0"/>
          </a:p>
          <a:p>
            <a:pPr>
              <a:lnSpc>
                <a:spcPct val="110000"/>
              </a:lnSpc>
              <a:buFontTx/>
              <a:buChar char="-"/>
            </a:pPr>
            <a:endParaRPr lang="ru-RU" dirty="0" smtClean="0"/>
          </a:p>
          <a:p>
            <a:pPr>
              <a:lnSpc>
                <a:spcPct val="110000"/>
              </a:lnSpc>
              <a:buFontTx/>
              <a:buChar char="-"/>
            </a:pPr>
            <a:r>
              <a:rPr lang="ru-RU" dirty="0" smtClean="0"/>
              <a:t>Инвентаризация</a:t>
            </a:r>
            <a:endParaRPr lang="ru-RU" dirty="0"/>
          </a:p>
          <a:p>
            <a:pPr>
              <a:lnSpc>
                <a:spcPct val="110000"/>
              </a:lnSpc>
              <a:buFontTx/>
              <a:buChar char="-"/>
            </a:pPr>
            <a:r>
              <a:rPr lang="ru-RU" dirty="0" err="1"/>
              <a:t>Перемаркировка</a:t>
            </a:r>
            <a:endParaRPr lang="ru-RU" dirty="0"/>
          </a:p>
          <a:p>
            <a:pPr>
              <a:lnSpc>
                <a:spcPct val="110000"/>
              </a:lnSpc>
              <a:buFontTx/>
              <a:buChar char="-"/>
            </a:pPr>
            <a:r>
              <a:rPr lang="ru-RU" dirty="0" smtClean="0"/>
              <a:t>Перемещение</a:t>
            </a:r>
            <a:endParaRPr lang="en-US" dirty="0"/>
          </a:p>
        </p:txBody>
      </p:sp>
    </p:spTree>
    <p:extLst>
      <p:ext uri="{BB962C8B-B14F-4D97-AF65-F5344CB8AC3E}">
        <p14:creationId xmlns:p14="http://schemas.microsoft.com/office/powerpoint/2010/main" val="40969994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71500" y="1709738"/>
            <a:ext cx="10814050" cy="2852737"/>
          </a:xfrm>
        </p:spPr>
        <p:txBody>
          <a:bodyPr/>
          <a:lstStyle/>
          <a:p>
            <a:r>
              <a:rPr lang="ru-RU" dirty="0">
                <a:solidFill>
                  <a:schemeClr val="bg1"/>
                </a:solidFill>
              </a:rPr>
              <a:t>Касса и </a:t>
            </a:r>
            <a:r>
              <a:rPr lang="ru-RU" dirty="0" err="1">
                <a:solidFill>
                  <a:schemeClr val="bg1"/>
                </a:solidFill>
              </a:rPr>
              <a:t>антикражка</a:t>
            </a:r>
            <a:r>
              <a:rPr lang="ru-RU" dirty="0">
                <a:solidFill>
                  <a:schemeClr val="bg1"/>
                </a:solidFill>
              </a:rPr>
              <a:t> </a:t>
            </a:r>
            <a:br>
              <a:rPr lang="ru-RU" dirty="0">
                <a:solidFill>
                  <a:schemeClr val="bg1"/>
                </a:solidFill>
              </a:rPr>
            </a:br>
            <a:r>
              <a:rPr lang="ru-RU" dirty="0">
                <a:solidFill>
                  <a:schemeClr val="bg1"/>
                </a:solidFill>
              </a:rPr>
              <a:t>на </a:t>
            </a:r>
            <a:r>
              <a:rPr lang="en-US" dirty="0">
                <a:solidFill>
                  <a:schemeClr val="bg1"/>
                </a:solidFill>
              </a:rPr>
              <a:t>RFID</a:t>
            </a:r>
            <a:endParaRPr lang="ru-RU" dirty="0">
              <a:solidFill>
                <a:schemeClr val="bg1"/>
              </a:solidFill>
            </a:endParaRPr>
          </a:p>
        </p:txBody>
      </p:sp>
      <p:sp>
        <p:nvSpPr>
          <p:cNvPr id="5" name="Текст 4"/>
          <p:cNvSpPr>
            <a:spLocks noGrp="1"/>
          </p:cNvSpPr>
          <p:nvPr>
            <p:ph type="body" idx="1"/>
          </p:nvPr>
        </p:nvSpPr>
        <p:spPr>
          <a:xfrm>
            <a:off x="622300" y="4589463"/>
            <a:ext cx="10725150" cy="1500187"/>
          </a:xfrm>
        </p:spPr>
        <p:txBody>
          <a:bodyPr/>
          <a:lstStyle/>
          <a:p>
            <a:r>
              <a:rPr lang="ru-RU" dirty="0">
                <a:solidFill>
                  <a:schemeClr val="bg1"/>
                </a:solidFill>
              </a:rPr>
              <a:t>С использованием</a:t>
            </a:r>
            <a:r>
              <a:rPr lang="en-US" dirty="0">
                <a:solidFill>
                  <a:schemeClr val="bg1"/>
                </a:solidFill>
              </a:rPr>
              <a:t> Wonderfid™ Server </a:t>
            </a:r>
            <a:r>
              <a:rPr lang="ru-RU" dirty="0">
                <a:solidFill>
                  <a:schemeClr val="bg1"/>
                </a:solidFill>
              </a:rPr>
              <a:t>и </a:t>
            </a:r>
            <a:r>
              <a:rPr lang="en-US" dirty="0">
                <a:solidFill>
                  <a:schemeClr val="bg1"/>
                </a:solidFill>
              </a:rPr>
              <a:t>Wonderfid™ POS Utility</a:t>
            </a:r>
            <a:endParaRPr lang="ru-RU" dirty="0">
              <a:solidFill>
                <a:schemeClr val="bg1"/>
              </a:solidFill>
            </a:endParaRPr>
          </a:p>
        </p:txBody>
      </p:sp>
    </p:spTree>
    <p:extLst>
      <p:ext uri="{BB962C8B-B14F-4D97-AF65-F5344CB8AC3E}">
        <p14:creationId xmlns:p14="http://schemas.microsoft.com/office/powerpoint/2010/main" val="18551457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ниги Стек из трех Бесплатные Иконки"/>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3630" y="2078518"/>
            <a:ext cx="1084143" cy="10841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Футболка Бесплатные Иконк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7218" y="1989389"/>
            <a:ext cx="1243218" cy="12432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женский танцовщицей фламенко обувь Бесплатные Иконки"/>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6724" y="2184230"/>
            <a:ext cx="909533" cy="90953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вычисления Бесплатные Иконки"/>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7361" y="4375468"/>
            <a:ext cx="956824" cy="95682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вид сбоку трактор Бесплатные Иконки"/>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19856" y="4123524"/>
            <a:ext cx="1356053" cy="135605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Добыча нефти Pumpjack Бесплатные Иконки"/>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02308" y="4044808"/>
            <a:ext cx="1287484" cy="128748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цветок Бесплатные Иконки"/>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11012" y="4192342"/>
            <a:ext cx="1139950" cy="113995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Стенной шкаф Бесплатные Иконки"/>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02308" y="1971158"/>
            <a:ext cx="1230708" cy="1230708"/>
          </a:xfrm>
          <a:prstGeom prst="rect">
            <a:avLst/>
          </a:prstGeom>
          <a:noFill/>
          <a:extLst>
            <a:ext uri="{909E8E84-426E-40DD-AFC4-6F175D3DCCD1}">
              <a14:hiddenFill xmlns:a14="http://schemas.microsoft.com/office/drawing/2010/main">
                <a:solidFill>
                  <a:srgbClr val="FFFFFF"/>
                </a:solidFill>
              </a14:hiddenFill>
            </a:ext>
          </a:extLst>
        </p:spPr>
      </p:pic>
      <p:sp>
        <p:nvSpPr>
          <p:cNvPr id="9" name="Заголовок 8"/>
          <p:cNvSpPr>
            <a:spLocks noGrp="1"/>
          </p:cNvSpPr>
          <p:nvPr>
            <p:ph type="title"/>
          </p:nvPr>
        </p:nvSpPr>
        <p:spPr/>
        <p:txBody>
          <a:bodyPr/>
          <a:lstStyle/>
          <a:p>
            <a:r>
              <a:rPr lang="ru-RU" dirty="0"/>
              <a:t>Маркировка в масштабах планеты</a:t>
            </a:r>
            <a:br>
              <a:rPr lang="ru-RU" dirty="0"/>
            </a:br>
            <a:endParaRPr lang="ru-RU" dirty="0"/>
          </a:p>
        </p:txBody>
      </p:sp>
    </p:spTree>
    <p:extLst>
      <p:ext uri="{BB962C8B-B14F-4D97-AF65-F5344CB8AC3E}">
        <p14:creationId xmlns:p14="http://schemas.microsoft.com/office/powerpoint/2010/main" val="39685735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Как это работает</a:t>
            </a:r>
          </a:p>
        </p:txBody>
      </p:sp>
      <p:sp>
        <p:nvSpPr>
          <p:cNvPr id="3" name="Объект 2"/>
          <p:cNvSpPr>
            <a:spLocks noGrp="1"/>
          </p:cNvSpPr>
          <p:nvPr>
            <p:ph idx="1"/>
          </p:nvPr>
        </p:nvSpPr>
        <p:spPr/>
        <p:txBody>
          <a:bodyPr>
            <a:normAutofit fontScale="92500"/>
          </a:bodyPr>
          <a:lstStyle/>
          <a:p>
            <a:pPr>
              <a:lnSpc>
                <a:spcPct val="150000"/>
              </a:lnSpc>
            </a:pPr>
            <a:r>
              <a:rPr lang="ru-RU" dirty="0"/>
              <a:t>Принтер (маркировка) и ТСД (поступление, инвентаризация) регистрируют товары в </a:t>
            </a:r>
            <a:r>
              <a:rPr lang="en-US" dirty="0"/>
              <a:t>Wonderfid™</a:t>
            </a:r>
            <a:r>
              <a:rPr lang="ru-RU" dirty="0"/>
              <a:t> </a:t>
            </a:r>
            <a:r>
              <a:rPr lang="en-US" dirty="0"/>
              <a:t>Retail Server </a:t>
            </a:r>
            <a:r>
              <a:rPr lang="ru-RU" dirty="0"/>
              <a:t>как еще не проданные.</a:t>
            </a:r>
          </a:p>
          <a:p>
            <a:pPr>
              <a:lnSpc>
                <a:spcPct val="150000"/>
              </a:lnSpc>
            </a:pPr>
            <a:r>
              <a:rPr lang="ru-RU" dirty="0"/>
              <a:t>Касса отправляет все чеки в </a:t>
            </a:r>
            <a:r>
              <a:rPr lang="en-US" dirty="0"/>
              <a:t>Wonderfid™</a:t>
            </a:r>
            <a:r>
              <a:rPr lang="ru-RU" dirty="0"/>
              <a:t> </a:t>
            </a:r>
            <a:r>
              <a:rPr lang="en-US" dirty="0"/>
              <a:t>Retail Server</a:t>
            </a:r>
            <a:r>
              <a:rPr lang="ru-RU" dirty="0"/>
              <a:t>, товары помечаются как проданные.</a:t>
            </a:r>
          </a:p>
          <a:p>
            <a:pPr>
              <a:lnSpc>
                <a:spcPct val="150000"/>
              </a:lnSpc>
            </a:pPr>
            <a:r>
              <a:rPr lang="ru-RU" dirty="0"/>
              <a:t>Воротами управляет </a:t>
            </a:r>
            <a:r>
              <a:rPr lang="en-US" dirty="0"/>
              <a:t>Wonderfid™</a:t>
            </a:r>
            <a:r>
              <a:rPr lang="ru-RU" dirty="0"/>
              <a:t> </a:t>
            </a:r>
            <a:r>
              <a:rPr lang="en-US" dirty="0"/>
              <a:t>Retail Server</a:t>
            </a:r>
            <a:r>
              <a:rPr lang="ru-RU" dirty="0"/>
              <a:t>, они срабатывают только на не проданные известные товары.</a:t>
            </a:r>
          </a:p>
        </p:txBody>
      </p:sp>
    </p:spTree>
    <p:extLst>
      <p:ext uri="{BB962C8B-B14F-4D97-AF65-F5344CB8AC3E}">
        <p14:creationId xmlns:p14="http://schemas.microsoft.com/office/powerpoint/2010/main" val="11489526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Утилита</a:t>
            </a:r>
            <a:r>
              <a:rPr lang="en-US" dirty="0"/>
              <a:t> Wonderfid™ POS Utility</a:t>
            </a:r>
            <a:r>
              <a:rPr lang="ru-RU" dirty="0"/>
              <a:t> </a:t>
            </a:r>
          </a:p>
        </p:txBody>
      </p:sp>
      <p:sp>
        <p:nvSpPr>
          <p:cNvPr id="3" name="Объект 2"/>
          <p:cNvSpPr>
            <a:spLocks noGrp="1"/>
          </p:cNvSpPr>
          <p:nvPr>
            <p:ph idx="1"/>
          </p:nvPr>
        </p:nvSpPr>
        <p:spPr/>
        <p:txBody>
          <a:bodyPr/>
          <a:lstStyle/>
          <a:p>
            <a:pPr marL="514350" indent="-514350">
              <a:lnSpc>
                <a:spcPct val="150000"/>
              </a:lnSpc>
              <a:buFont typeface="+mj-lt"/>
              <a:buAutoNum type="arabicPeriod"/>
            </a:pPr>
            <a:r>
              <a:rPr lang="ru-RU" dirty="0"/>
              <a:t>Ставится на тот же </a:t>
            </a:r>
            <a:r>
              <a:rPr lang="en-US" dirty="0"/>
              <a:t>POS</a:t>
            </a:r>
            <a:r>
              <a:rPr lang="ru-RU" dirty="0"/>
              <a:t>-компьютер, что и кассовая программа</a:t>
            </a:r>
          </a:p>
          <a:p>
            <a:pPr marL="514350" indent="-514350">
              <a:lnSpc>
                <a:spcPct val="150000"/>
              </a:lnSpc>
              <a:buFont typeface="+mj-lt"/>
              <a:buAutoNum type="arabicPeriod"/>
            </a:pPr>
            <a:r>
              <a:rPr lang="ru-RU" dirty="0"/>
              <a:t>Работает «в фоне», пересылая в кассу данные о считанных товарах</a:t>
            </a:r>
          </a:p>
          <a:p>
            <a:pPr marL="514350" indent="-514350">
              <a:lnSpc>
                <a:spcPct val="150000"/>
              </a:lnSpc>
              <a:buFont typeface="+mj-lt"/>
              <a:buAutoNum type="arabicPeriod"/>
            </a:pPr>
            <a:r>
              <a:rPr lang="ru-RU" dirty="0"/>
              <a:t>Готовая коробочная интеграция с </a:t>
            </a:r>
            <a:r>
              <a:rPr lang="en-US" dirty="0" err="1"/>
              <a:t>Frontol</a:t>
            </a:r>
            <a:r>
              <a:rPr lang="en-US" dirty="0"/>
              <a:t> 4.9</a:t>
            </a:r>
            <a:endParaRPr lang="ru-RU" dirty="0"/>
          </a:p>
          <a:p>
            <a:pPr marL="514350" indent="-514350">
              <a:lnSpc>
                <a:spcPct val="150000"/>
              </a:lnSpc>
              <a:buFont typeface="+mj-lt"/>
              <a:buAutoNum type="arabicPeriod"/>
            </a:pPr>
            <a:r>
              <a:rPr lang="ru-RU" dirty="0"/>
              <a:t>На уровне сканера штрихкодов интегрируется с любой другой </a:t>
            </a:r>
            <a:r>
              <a:rPr lang="en-US" dirty="0"/>
              <a:t>POS</a:t>
            </a:r>
            <a:r>
              <a:rPr lang="ru-RU" dirty="0"/>
              <a:t>-системой на </a:t>
            </a:r>
            <a:r>
              <a:rPr lang="en-US" dirty="0"/>
              <a:t>Windows</a:t>
            </a:r>
            <a:endParaRPr lang="ru-RU" dirty="0"/>
          </a:p>
        </p:txBody>
      </p:sp>
    </p:spTree>
    <p:extLst>
      <p:ext uri="{BB962C8B-B14F-4D97-AF65-F5344CB8AC3E}">
        <p14:creationId xmlns:p14="http://schemas.microsoft.com/office/powerpoint/2010/main" val="4064250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Утилита</a:t>
            </a:r>
            <a:r>
              <a:rPr lang="en-US" dirty="0"/>
              <a:t> Wonderfid™ POS Utility</a:t>
            </a:r>
            <a:r>
              <a:rPr lang="ru-RU" dirty="0"/>
              <a:t> </a:t>
            </a:r>
          </a:p>
        </p:txBody>
      </p:sp>
      <p:sp>
        <p:nvSpPr>
          <p:cNvPr id="3" name="Объект 2"/>
          <p:cNvSpPr>
            <a:spLocks noGrp="1"/>
          </p:cNvSpPr>
          <p:nvPr>
            <p:ph idx="1"/>
          </p:nvPr>
        </p:nvSpPr>
        <p:spPr>
          <a:xfrm>
            <a:off x="838200" y="1825625"/>
            <a:ext cx="10515600" cy="3660775"/>
          </a:xfrm>
        </p:spPr>
        <p:txBody>
          <a:bodyPr/>
          <a:lstStyle/>
          <a:p>
            <a:pPr marL="514350" indent="-514350">
              <a:lnSpc>
                <a:spcPct val="150000"/>
              </a:lnSpc>
              <a:buFont typeface="+mj-lt"/>
              <a:buAutoNum type="arabicPeriod"/>
            </a:pPr>
            <a:r>
              <a:rPr lang="ru-RU" dirty="0" smtClean="0"/>
              <a:t>Реагирует </a:t>
            </a:r>
            <a:r>
              <a:rPr lang="ru-RU" dirty="0"/>
              <a:t>только на товар магазина</a:t>
            </a:r>
          </a:p>
          <a:p>
            <a:pPr marL="514350" indent="-514350">
              <a:lnSpc>
                <a:spcPct val="150000"/>
              </a:lnSpc>
              <a:buFont typeface="+mj-lt"/>
              <a:buAutoNum type="arabicPeriod"/>
            </a:pPr>
            <a:r>
              <a:rPr lang="ru-RU" dirty="0"/>
              <a:t>Есть веб-консоль для просмотра всех «проносов»</a:t>
            </a:r>
          </a:p>
          <a:p>
            <a:pPr marL="514350" indent="-514350">
              <a:lnSpc>
                <a:spcPct val="150000"/>
              </a:lnSpc>
              <a:buFont typeface="+mj-lt"/>
              <a:buAutoNum type="arabicPeriod"/>
            </a:pPr>
            <a:r>
              <a:rPr lang="ru-RU" dirty="0"/>
              <a:t>Отправляет на кассу информацию о выносимых вещах</a:t>
            </a:r>
          </a:p>
          <a:p>
            <a:pPr marL="514350" indent="-514350">
              <a:lnSpc>
                <a:spcPct val="150000"/>
              </a:lnSpc>
              <a:buFont typeface="+mj-lt"/>
              <a:buAutoNum type="arabicPeriod"/>
            </a:pPr>
            <a:endParaRPr lang="ru-RU" dirty="0"/>
          </a:p>
        </p:txBody>
      </p:sp>
    </p:spTree>
    <p:extLst>
      <p:ext uri="{BB962C8B-B14F-4D97-AF65-F5344CB8AC3E}">
        <p14:creationId xmlns:p14="http://schemas.microsoft.com/office/powerpoint/2010/main" val="28485622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71500" y="1709738"/>
            <a:ext cx="10814050" cy="2852737"/>
          </a:xfrm>
        </p:spPr>
        <p:txBody>
          <a:bodyPr/>
          <a:lstStyle/>
          <a:p>
            <a:r>
              <a:rPr lang="ru-RU" dirty="0">
                <a:solidFill>
                  <a:schemeClr val="bg1"/>
                </a:solidFill>
              </a:rPr>
              <a:t>Мобильная инвентаризация</a:t>
            </a:r>
          </a:p>
        </p:txBody>
      </p:sp>
      <p:sp>
        <p:nvSpPr>
          <p:cNvPr id="5" name="Текст 4"/>
          <p:cNvSpPr>
            <a:spLocks noGrp="1"/>
          </p:cNvSpPr>
          <p:nvPr>
            <p:ph type="body" idx="1"/>
          </p:nvPr>
        </p:nvSpPr>
        <p:spPr>
          <a:xfrm>
            <a:off x="622300" y="4589463"/>
            <a:ext cx="10725150" cy="1500187"/>
          </a:xfrm>
        </p:spPr>
        <p:txBody>
          <a:bodyPr/>
          <a:lstStyle/>
          <a:p>
            <a:r>
              <a:rPr lang="ru-RU" dirty="0">
                <a:solidFill>
                  <a:schemeClr val="bg1"/>
                </a:solidFill>
              </a:rPr>
              <a:t>С использованием</a:t>
            </a:r>
            <a:r>
              <a:rPr lang="en-US" dirty="0">
                <a:solidFill>
                  <a:schemeClr val="bg1"/>
                </a:solidFill>
              </a:rPr>
              <a:t> Wonderfid™ </a:t>
            </a:r>
            <a:r>
              <a:rPr lang="ru-RU" dirty="0">
                <a:solidFill>
                  <a:schemeClr val="bg1"/>
                </a:solidFill>
              </a:rPr>
              <a:t>и </a:t>
            </a:r>
            <a:r>
              <a:rPr lang="en-US" dirty="0">
                <a:solidFill>
                  <a:schemeClr val="bg1"/>
                </a:solidFill>
              </a:rPr>
              <a:t>Mobile SMARTS</a:t>
            </a:r>
            <a:endParaRPr lang="ru-RU" dirty="0">
              <a:solidFill>
                <a:schemeClr val="bg1"/>
              </a:solidFill>
            </a:endParaRPr>
          </a:p>
        </p:txBody>
      </p:sp>
      <p:pic>
        <p:nvPicPr>
          <p:cNvPr id="2" name="Рисунок 1"/>
          <p:cNvPicPr>
            <a:picLocks noChangeAspect="1"/>
          </p:cNvPicPr>
          <p:nvPr/>
        </p:nvPicPr>
        <p:blipFill rotWithShape="1">
          <a:blip r:embed="rId3"/>
          <a:srcRect t="3846"/>
          <a:stretch/>
        </p:blipFill>
        <p:spPr>
          <a:xfrm>
            <a:off x="571500" y="5892799"/>
            <a:ext cx="7105650" cy="714375"/>
          </a:xfrm>
          <a:prstGeom prst="rect">
            <a:avLst/>
          </a:prstGeom>
        </p:spPr>
      </p:pic>
    </p:spTree>
    <p:extLst>
      <p:ext uri="{BB962C8B-B14F-4D97-AF65-F5344CB8AC3E}">
        <p14:creationId xmlns:p14="http://schemas.microsoft.com/office/powerpoint/2010/main" val="20056278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a:t>Мобильная инвентаризация на </a:t>
            </a:r>
            <a:r>
              <a:rPr lang="en-US" dirty="0"/>
              <a:t>RFID</a:t>
            </a:r>
            <a:endParaRPr lang="ru-RU" dirty="0"/>
          </a:p>
        </p:txBody>
      </p:sp>
      <p:sp>
        <p:nvSpPr>
          <p:cNvPr id="5" name="Объект 4"/>
          <p:cNvSpPr>
            <a:spLocks noGrp="1"/>
          </p:cNvSpPr>
          <p:nvPr>
            <p:ph idx="1"/>
          </p:nvPr>
        </p:nvSpPr>
        <p:spPr>
          <a:xfrm>
            <a:off x="838200" y="1825625"/>
            <a:ext cx="10325100" cy="4351338"/>
          </a:xfrm>
        </p:spPr>
        <p:txBody>
          <a:bodyPr>
            <a:normAutofit fontScale="92500" lnSpcReduction="20000"/>
          </a:bodyPr>
          <a:lstStyle/>
          <a:p>
            <a:pPr marL="0" indent="0">
              <a:lnSpc>
                <a:spcPct val="150000"/>
              </a:lnSpc>
              <a:buNone/>
            </a:pPr>
            <a:r>
              <a:rPr lang="ru-RU" dirty="0"/>
              <a:t>RFID-метка стоит не дороже </a:t>
            </a:r>
            <a:r>
              <a:rPr lang="ru-RU" dirty="0" smtClean="0"/>
              <a:t>ярлыка, </a:t>
            </a:r>
            <a:r>
              <a:rPr lang="ru-RU" dirty="0"/>
              <a:t>но при этом влечет за собой ряд огромных преимуществ:</a:t>
            </a:r>
          </a:p>
          <a:p>
            <a:pPr marL="901700" indent="-368300">
              <a:lnSpc>
                <a:spcPct val="150000"/>
              </a:lnSpc>
              <a:buFont typeface="+mj-lt"/>
              <a:buAutoNum type="arabicPeriod"/>
            </a:pPr>
            <a:r>
              <a:rPr lang="ru-RU" dirty="0"/>
              <a:t>Экономия на оборудовании и персонале для проведения инвентаризаций;</a:t>
            </a:r>
          </a:p>
          <a:p>
            <a:pPr marL="901700" indent="-368300">
              <a:lnSpc>
                <a:spcPct val="150000"/>
              </a:lnSpc>
              <a:buFont typeface="+mj-lt"/>
              <a:buAutoNum type="arabicPeriod"/>
            </a:pPr>
            <a:r>
              <a:rPr lang="ru-RU" dirty="0"/>
              <a:t>Ускорение инвентаризации, магазин дольше открыт для покупателей;</a:t>
            </a:r>
          </a:p>
          <a:p>
            <a:pPr marL="901700" indent="-368300">
              <a:lnSpc>
                <a:spcPct val="150000"/>
              </a:lnSpc>
              <a:buFont typeface="+mj-lt"/>
              <a:buAutoNum type="arabicPeriod"/>
            </a:pPr>
            <a:r>
              <a:rPr lang="ru-RU" dirty="0"/>
              <a:t>Увеличение частоты инвентаризаций.</a:t>
            </a:r>
          </a:p>
        </p:txBody>
      </p:sp>
    </p:spTree>
    <p:extLst>
      <p:ext uri="{BB962C8B-B14F-4D97-AF65-F5344CB8AC3E}">
        <p14:creationId xmlns:p14="http://schemas.microsoft.com/office/powerpoint/2010/main" val="25692827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Mobile SMARTS </a:t>
            </a:r>
            <a:r>
              <a:rPr lang="ru-RU" dirty="0"/>
              <a:t>для </a:t>
            </a:r>
            <a:r>
              <a:rPr lang="en-US" dirty="0"/>
              <a:t>RFID</a:t>
            </a:r>
            <a:endParaRPr lang="ru-RU" dirty="0"/>
          </a:p>
        </p:txBody>
      </p:sp>
      <p:sp>
        <p:nvSpPr>
          <p:cNvPr id="3" name="Объект 2"/>
          <p:cNvSpPr>
            <a:spLocks noGrp="1"/>
          </p:cNvSpPr>
          <p:nvPr>
            <p:ph idx="1"/>
          </p:nvPr>
        </p:nvSpPr>
        <p:spPr/>
        <p:txBody>
          <a:bodyPr/>
          <a:lstStyle/>
          <a:p>
            <a:pPr>
              <a:lnSpc>
                <a:spcPct val="150000"/>
              </a:lnSpc>
            </a:pPr>
            <a:r>
              <a:rPr lang="ru-RU" dirty="0"/>
              <a:t>Скорость до 200 вещей/мин </a:t>
            </a:r>
            <a:r>
              <a:rPr lang="ru-RU" sz="1800" dirty="0"/>
              <a:t>(в теории до 1024)</a:t>
            </a:r>
            <a:r>
              <a:rPr lang="ru-RU" dirty="0"/>
              <a:t>.</a:t>
            </a:r>
          </a:p>
          <a:p>
            <a:pPr>
              <a:lnSpc>
                <a:spcPct val="150000"/>
              </a:lnSpc>
            </a:pPr>
            <a:r>
              <a:rPr lang="ru-RU" dirty="0"/>
              <a:t>Есть «конструктор» для доработки операций</a:t>
            </a:r>
          </a:p>
          <a:p>
            <a:pPr>
              <a:lnSpc>
                <a:spcPct val="150000"/>
              </a:lnSpc>
            </a:pPr>
            <a:r>
              <a:rPr lang="ru-RU" dirty="0"/>
              <a:t>Читает любые банки памяти</a:t>
            </a:r>
          </a:p>
          <a:p>
            <a:pPr>
              <a:lnSpc>
                <a:spcPct val="150000"/>
              </a:lnSpc>
            </a:pPr>
            <a:r>
              <a:rPr lang="ru-RU" dirty="0"/>
              <a:t>Поддержка всех существующих схем кодирования</a:t>
            </a:r>
          </a:p>
        </p:txBody>
      </p:sp>
    </p:spTree>
    <p:extLst>
      <p:ext uri="{BB962C8B-B14F-4D97-AF65-F5344CB8AC3E}">
        <p14:creationId xmlns:p14="http://schemas.microsoft.com/office/powerpoint/2010/main" val="13038924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79340" y="4508500"/>
            <a:ext cx="2142125" cy="369332"/>
          </a:xfrm>
          <a:prstGeom prst="rect">
            <a:avLst/>
          </a:prstGeom>
          <a:noFill/>
        </p:spPr>
        <p:txBody>
          <a:bodyPr wrap="none" rtlCol="0">
            <a:spAutoFit/>
          </a:bodyPr>
          <a:lstStyle/>
          <a:p>
            <a:r>
              <a:rPr lang="ru-RU" dirty="0"/>
              <a:t>Работает как магия.</a:t>
            </a:r>
          </a:p>
        </p:txBody>
      </p:sp>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b="14472"/>
          <a:stretch/>
        </p:blipFill>
        <p:spPr>
          <a:xfrm>
            <a:off x="4964380" y="1713260"/>
            <a:ext cx="2295845" cy="2664296"/>
          </a:xfrm>
          <a:prstGeom prst="rect">
            <a:avLst/>
          </a:prstGeom>
        </p:spPr>
      </p:pic>
    </p:spTree>
    <p:extLst>
      <p:ext uri="{BB962C8B-B14F-4D97-AF65-F5344CB8AC3E}">
        <p14:creationId xmlns:p14="http://schemas.microsoft.com/office/powerpoint/2010/main" val="6379898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838200" y="365125"/>
            <a:ext cx="10515600" cy="5883275"/>
          </a:xfrm>
        </p:spPr>
        <p:txBody>
          <a:bodyPr>
            <a:normAutofit/>
          </a:bodyPr>
          <a:lstStyle/>
          <a:p>
            <a:pPr algn="ctr">
              <a:lnSpc>
                <a:spcPct val="150000"/>
              </a:lnSpc>
            </a:pPr>
            <a:r>
              <a:rPr lang="en-US" dirty="0"/>
              <a:t>Wonderfid™</a:t>
            </a:r>
            <a:r>
              <a:rPr lang="ru-RU" dirty="0"/>
              <a:t> успешно решает задачи автоматизации складских и магазинных операций на </a:t>
            </a:r>
            <a:r>
              <a:rPr lang="en-US" dirty="0"/>
              <a:t>RFID</a:t>
            </a:r>
            <a:endParaRPr lang="ru-RU" dirty="0"/>
          </a:p>
        </p:txBody>
      </p:sp>
    </p:spTree>
    <p:extLst>
      <p:ext uri="{BB962C8B-B14F-4D97-AF65-F5344CB8AC3E}">
        <p14:creationId xmlns:p14="http://schemas.microsoft.com/office/powerpoint/2010/main" val="4814027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Кто-то начинает внедрять штрихкоды,</a:t>
            </a:r>
          </a:p>
        </p:txBody>
      </p:sp>
      <p:pic>
        <p:nvPicPr>
          <p:cNvPr id="2050" name="Picture 2" descr="Картинки по запросу штрихкод"/>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866622"/>
            <a:ext cx="2909552" cy="127024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Картинки по запросу штрих код без цифр"/>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6435" y="2930350"/>
            <a:ext cx="2549125" cy="120651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Картинки по запросу 2d штрих код"/>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0062" y="2878627"/>
            <a:ext cx="1223493" cy="1223493"/>
          </a:xfrm>
          <a:prstGeom prst="rect">
            <a:avLst/>
          </a:prstGeom>
          <a:noFill/>
          <a:extLst>
            <a:ext uri="{909E8E84-426E-40DD-AFC4-6F175D3DCCD1}">
              <a14:hiddenFill xmlns:a14="http://schemas.microsoft.com/office/drawing/2010/main">
                <a:solidFill>
                  <a:srgbClr val="FFFFFF"/>
                </a:solidFill>
              </a14:hiddenFill>
            </a:ext>
          </a:extLst>
        </p:spPr>
      </p:pic>
      <p:sp>
        <p:nvSpPr>
          <p:cNvPr id="11" name="Заголовок 1"/>
          <p:cNvSpPr txBox="1">
            <a:spLocks/>
          </p:cNvSpPr>
          <p:nvPr/>
        </p:nvSpPr>
        <p:spPr>
          <a:xfrm>
            <a:off x="838200" y="471374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ru-RU" dirty="0">
                <a:solidFill>
                  <a:srgbClr val="FF0000"/>
                </a:solidFill>
              </a:rPr>
              <a:t>но..</a:t>
            </a:r>
          </a:p>
        </p:txBody>
      </p:sp>
    </p:spTree>
    <p:extLst>
      <p:ext uri="{BB962C8B-B14F-4D97-AF65-F5344CB8AC3E}">
        <p14:creationId xmlns:p14="http://schemas.microsoft.com/office/powerpoint/2010/main" val="18415071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2"/>
          <p:cNvSpPr txBox="1">
            <a:spLocks/>
          </p:cNvSpPr>
          <p:nvPr/>
        </p:nvSpPr>
        <p:spPr>
          <a:xfrm>
            <a:off x="206062" y="4637494"/>
            <a:ext cx="4286250" cy="5657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ru-RU" dirty="0">
                <a:solidFill>
                  <a:schemeClr val="accent6">
                    <a:lumMod val="75000"/>
                  </a:schemeClr>
                </a:solidFill>
                <a:latin typeface="Corbel" panose="020B0503020204020204" pitchFamily="34" charset="0"/>
              </a:rPr>
              <a:t>1000 лет до Н.Э.</a:t>
            </a:r>
          </a:p>
        </p:txBody>
      </p:sp>
      <p:pic>
        <p:nvPicPr>
          <p:cNvPr id="3074" name="Picture 2" descr="Картинки по запросу древнее клейм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3459" y="2178207"/>
            <a:ext cx="5238750" cy="4124325"/>
          </a:xfrm>
          <a:prstGeom prst="rect">
            <a:avLst/>
          </a:prstGeom>
          <a:noFill/>
          <a:extLst>
            <a:ext uri="{909E8E84-426E-40DD-AFC4-6F175D3DCCD1}">
              <a14:hiddenFill xmlns:a14="http://schemas.microsoft.com/office/drawing/2010/main">
                <a:solidFill>
                  <a:srgbClr val="FFFFFF"/>
                </a:solidFill>
              </a14:hiddenFill>
            </a:ext>
          </a:extLst>
        </p:spPr>
      </p:pic>
      <p:sp>
        <p:nvSpPr>
          <p:cNvPr id="12" name="Заголовок 1"/>
          <p:cNvSpPr>
            <a:spLocks noGrp="1"/>
          </p:cNvSpPr>
          <p:nvPr>
            <p:ph type="title"/>
          </p:nvPr>
        </p:nvSpPr>
        <p:spPr>
          <a:xfrm>
            <a:off x="838200" y="487183"/>
            <a:ext cx="10515600" cy="1325563"/>
          </a:xfrm>
        </p:spPr>
        <p:txBody>
          <a:bodyPr/>
          <a:lstStyle/>
          <a:p>
            <a:r>
              <a:rPr lang="ru-RU" b="1" dirty="0">
                <a:latin typeface="Corbel" panose="020B0503020204020204" pitchFamily="34" charset="0"/>
              </a:rPr>
              <a:t>графические технологии стары как мир</a:t>
            </a:r>
          </a:p>
        </p:txBody>
      </p:sp>
    </p:spTree>
    <p:extLst>
      <p:ext uri="{BB962C8B-B14F-4D97-AF65-F5344CB8AC3E}">
        <p14:creationId xmlns:p14="http://schemas.microsoft.com/office/powerpoint/2010/main" val="10107307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txBox="1">
            <a:spLocks/>
          </p:cNvSpPr>
          <p:nvPr/>
        </p:nvSpPr>
        <p:spPr>
          <a:xfrm>
            <a:off x="553792" y="2975989"/>
            <a:ext cx="11084416" cy="9060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0070C0"/>
                </a:solidFill>
                <a:latin typeface="Corbel" panose="020B0503020204020204" pitchFamily="34" charset="0"/>
              </a:rPr>
              <a:t>[ </a:t>
            </a:r>
            <a:r>
              <a:rPr lang="ru-RU" dirty="0">
                <a:solidFill>
                  <a:srgbClr val="0070C0"/>
                </a:solidFill>
                <a:latin typeface="Corbel" panose="020B0503020204020204" pitchFamily="34" charset="0"/>
              </a:rPr>
              <a:t>радиочастотная идентификация</a:t>
            </a:r>
            <a:r>
              <a:rPr lang="en-US" dirty="0">
                <a:solidFill>
                  <a:srgbClr val="0070C0"/>
                </a:solidFill>
                <a:latin typeface="Corbel" panose="020B0503020204020204" pitchFamily="34" charset="0"/>
              </a:rPr>
              <a:t> ]</a:t>
            </a:r>
            <a:endParaRPr lang="ru-RU" dirty="0">
              <a:solidFill>
                <a:srgbClr val="0070C0"/>
              </a:solidFill>
              <a:latin typeface="Corbel" panose="020B0503020204020204" pitchFamily="34" charset="0"/>
            </a:endParaRPr>
          </a:p>
        </p:txBody>
      </p:sp>
      <p:sp>
        <p:nvSpPr>
          <p:cNvPr id="7" name="Заголовок 1"/>
          <p:cNvSpPr txBox="1">
            <a:spLocks/>
          </p:cNvSpPr>
          <p:nvPr/>
        </p:nvSpPr>
        <p:spPr>
          <a:xfrm>
            <a:off x="838200" y="48718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Corbel" panose="020B0503020204020204" pitchFamily="34" charset="0"/>
              </a:rPr>
              <a:t>RFID</a:t>
            </a:r>
            <a:endParaRPr lang="ru-RU" b="1" dirty="0">
              <a:latin typeface="Corbel" panose="020B0503020204020204" pitchFamily="34" charset="0"/>
            </a:endParaRPr>
          </a:p>
        </p:txBody>
      </p:sp>
    </p:spTree>
    <p:extLst>
      <p:ext uri="{BB962C8B-B14F-4D97-AF65-F5344CB8AC3E}">
        <p14:creationId xmlns:p14="http://schemas.microsoft.com/office/powerpoint/2010/main" val="5252930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p:cNvSpPr>
            <a:spLocks noGrp="1"/>
          </p:cNvSpPr>
          <p:nvPr>
            <p:ph idx="1"/>
          </p:nvPr>
        </p:nvSpPr>
        <p:spPr>
          <a:xfrm>
            <a:off x="838200" y="1812746"/>
            <a:ext cx="10515600" cy="3866837"/>
          </a:xfrm>
        </p:spPr>
        <p:txBody>
          <a:bodyPr>
            <a:normAutofit/>
          </a:bodyPr>
          <a:lstStyle/>
          <a:p>
            <a:pPr marL="631825" indent="-631825"/>
            <a:r>
              <a:rPr lang="ru-RU" sz="3600" dirty="0">
                <a:latin typeface="Segoe UI Light" panose="020B0502040204020203" pitchFamily="34" charset="0"/>
                <a:cs typeface="Segoe UI Light" panose="020B0502040204020203" pitchFamily="34" charset="0"/>
              </a:rPr>
              <a:t>Бесконтактное чтение и запись</a:t>
            </a:r>
            <a:endParaRPr lang="en-US" sz="3600" dirty="0">
              <a:latin typeface="Segoe UI Light" panose="020B0502040204020203" pitchFamily="34" charset="0"/>
              <a:cs typeface="Segoe UI Light" panose="020B0502040204020203" pitchFamily="34" charset="0"/>
            </a:endParaRPr>
          </a:p>
          <a:p>
            <a:pPr marL="631825" indent="-631825"/>
            <a:r>
              <a:rPr lang="ru-RU" sz="3600" dirty="0">
                <a:latin typeface="Segoe UI Light" panose="020B0502040204020203" pitchFamily="34" charset="0"/>
                <a:cs typeface="Segoe UI Light" panose="020B0502040204020203" pitchFamily="34" charset="0"/>
              </a:rPr>
              <a:t>Работа вне прямой видимости</a:t>
            </a:r>
            <a:endParaRPr lang="en-US" sz="3600" dirty="0">
              <a:latin typeface="Segoe UI Light" panose="020B0502040204020203" pitchFamily="34" charset="0"/>
              <a:cs typeface="Segoe UI Light" panose="020B0502040204020203" pitchFamily="34" charset="0"/>
            </a:endParaRPr>
          </a:p>
          <a:p>
            <a:pPr marL="631825" indent="-631825"/>
            <a:r>
              <a:rPr lang="ru-RU" sz="3600" dirty="0">
                <a:latin typeface="Segoe UI Light" panose="020B0502040204020203" pitchFamily="34" charset="0"/>
                <a:cs typeface="Segoe UI Light" panose="020B0502040204020203" pitchFamily="34" charset="0"/>
              </a:rPr>
              <a:t>Большая дальность считывания</a:t>
            </a:r>
          </a:p>
          <a:p>
            <a:pPr marL="631825" indent="-631825"/>
            <a:r>
              <a:rPr lang="ru-RU" sz="3600" dirty="0">
                <a:latin typeface="Segoe UI Light" panose="020B0502040204020203" pitchFamily="34" charset="0"/>
                <a:cs typeface="Segoe UI Light" panose="020B0502040204020203" pitchFamily="34" charset="0"/>
              </a:rPr>
              <a:t>Долговечность метки</a:t>
            </a:r>
          </a:p>
          <a:p>
            <a:pPr marL="631825" indent="-631825"/>
            <a:r>
              <a:rPr lang="ru-RU" sz="3600" dirty="0" smtClean="0">
                <a:latin typeface="Segoe UI Light" panose="020B0502040204020203" pitchFamily="34" charset="0"/>
                <a:cs typeface="Segoe UI Light" panose="020B0502040204020203" pitchFamily="34" charset="0"/>
              </a:rPr>
              <a:t>Высокая </a:t>
            </a:r>
            <a:r>
              <a:rPr lang="ru-RU" sz="3600" dirty="0">
                <a:latin typeface="Segoe UI Light" panose="020B0502040204020203" pitchFamily="34" charset="0"/>
                <a:cs typeface="Segoe UI Light" panose="020B0502040204020203" pitchFamily="34" charset="0"/>
              </a:rPr>
              <a:t>скорость чтения меток</a:t>
            </a:r>
          </a:p>
          <a:p>
            <a:pPr marL="631825" indent="-631825"/>
            <a:r>
              <a:rPr lang="ru-RU" sz="3600" dirty="0">
                <a:latin typeface="Segoe UI Light" panose="020B0502040204020203" pitchFamily="34" charset="0"/>
                <a:cs typeface="Segoe UI Light" panose="020B0502040204020203" pitchFamily="34" charset="0"/>
              </a:rPr>
              <a:t>Уникальность объектов </a:t>
            </a:r>
            <a:r>
              <a:rPr lang="ru-RU" sz="3600" dirty="0" smtClean="0">
                <a:latin typeface="Segoe UI Light" panose="020B0502040204020203" pitchFamily="34" charset="0"/>
                <a:cs typeface="Segoe UI Light" panose="020B0502040204020203" pitchFamily="34" charset="0"/>
              </a:rPr>
              <a:t>маркировки</a:t>
            </a:r>
          </a:p>
        </p:txBody>
      </p:sp>
      <p:sp>
        <p:nvSpPr>
          <p:cNvPr id="5" name="Заголовок 1"/>
          <p:cNvSpPr>
            <a:spLocks noGrp="1"/>
          </p:cNvSpPr>
          <p:nvPr>
            <p:ph type="title"/>
          </p:nvPr>
        </p:nvSpPr>
        <p:spPr>
          <a:xfrm>
            <a:off x="838200" y="487183"/>
            <a:ext cx="10515600" cy="1325563"/>
          </a:xfrm>
        </p:spPr>
        <p:txBody>
          <a:bodyPr/>
          <a:lstStyle/>
          <a:p>
            <a:r>
              <a:rPr lang="en-US" b="1" dirty="0">
                <a:latin typeface="Corbel" panose="020B0503020204020204" pitchFamily="34" charset="0"/>
              </a:rPr>
              <a:t>RFID</a:t>
            </a:r>
            <a:endParaRPr lang="ru-RU" b="1" dirty="0">
              <a:latin typeface="Corbel" panose="020B0503020204020204" pitchFamily="34" charset="0"/>
            </a:endParaRPr>
          </a:p>
        </p:txBody>
      </p:sp>
    </p:spTree>
    <p:extLst>
      <p:ext uri="{BB962C8B-B14F-4D97-AF65-F5344CB8AC3E}">
        <p14:creationId xmlns:p14="http://schemas.microsoft.com/office/powerpoint/2010/main" val="19736261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42372" y="2936794"/>
            <a:ext cx="10515600" cy="2493161"/>
          </a:xfrm>
        </p:spPr>
        <p:txBody>
          <a:bodyPr>
            <a:normAutofit lnSpcReduction="10000"/>
          </a:bodyPr>
          <a:lstStyle/>
          <a:p>
            <a:r>
              <a:rPr lang="ru-RU" dirty="0">
                <a:solidFill>
                  <a:srgbClr val="FF0000"/>
                </a:solidFill>
                <a:latin typeface="Corbel" panose="020B0503020204020204" pitchFamily="34" charset="0"/>
              </a:rPr>
              <a:t>Мало понимания</a:t>
            </a:r>
            <a:r>
              <a:rPr lang="ru-RU" dirty="0">
                <a:latin typeface="Corbel" panose="020B0503020204020204" pitchFamily="34" charset="0"/>
              </a:rPr>
              <a:t> как эту технологию правильно использовать</a:t>
            </a:r>
          </a:p>
          <a:p>
            <a:r>
              <a:rPr lang="ru-RU" dirty="0">
                <a:solidFill>
                  <a:srgbClr val="FF0000"/>
                </a:solidFill>
                <a:latin typeface="Corbel" panose="020B0503020204020204" pitchFamily="34" charset="0"/>
              </a:rPr>
              <a:t>Нет готовых формул</a:t>
            </a:r>
            <a:r>
              <a:rPr lang="ru-RU" dirty="0">
                <a:latin typeface="Corbel" panose="020B0503020204020204" pitchFamily="34" charset="0"/>
              </a:rPr>
              <a:t> для расчётов окупаемости</a:t>
            </a:r>
          </a:p>
          <a:p>
            <a:r>
              <a:rPr lang="ru-RU" dirty="0">
                <a:solidFill>
                  <a:srgbClr val="FF0000"/>
                </a:solidFill>
                <a:latin typeface="Corbel" panose="020B0503020204020204" pitchFamily="34" charset="0"/>
              </a:rPr>
              <a:t>Шапки из фольги</a:t>
            </a:r>
            <a:r>
              <a:rPr lang="ru-RU" dirty="0">
                <a:latin typeface="Corbel" panose="020B0503020204020204" pitchFamily="34" charset="0"/>
              </a:rPr>
              <a:t> сотрудникам мешают работать</a:t>
            </a:r>
          </a:p>
          <a:p>
            <a:endParaRPr lang="en-US" dirty="0">
              <a:latin typeface="Corbel" panose="020B0503020204020204" pitchFamily="34" charset="0"/>
            </a:endParaRPr>
          </a:p>
          <a:p>
            <a:r>
              <a:rPr lang="ru-RU" b="1" dirty="0">
                <a:solidFill>
                  <a:srgbClr val="FF0000"/>
                </a:solidFill>
                <a:latin typeface="Corbel" panose="020B0503020204020204" pitchFamily="34" charset="0"/>
              </a:rPr>
              <a:t>НЕ ЗНАЮТ КАК ПРАВИЛЬНО ПРОМАРКИРОВАТЬ ТОВАРЫ!</a:t>
            </a:r>
          </a:p>
        </p:txBody>
      </p:sp>
      <p:sp>
        <p:nvSpPr>
          <p:cNvPr id="4" name="Заголовок 1"/>
          <p:cNvSpPr txBox="1">
            <a:spLocks/>
          </p:cNvSpPr>
          <p:nvPr/>
        </p:nvSpPr>
        <p:spPr>
          <a:xfrm>
            <a:off x="838200" y="48718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a:latin typeface="Corbel" panose="020B0503020204020204" pitchFamily="34" charset="0"/>
              </a:rPr>
              <a:t>Почему же так мало внедрений?</a:t>
            </a:r>
          </a:p>
        </p:txBody>
      </p:sp>
    </p:spTree>
    <p:extLst>
      <p:ext uri="{BB962C8B-B14F-4D97-AF65-F5344CB8AC3E}">
        <p14:creationId xmlns:p14="http://schemas.microsoft.com/office/powerpoint/2010/main" val="1823998061"/>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1537</TotalTime>
  <Words>2176</Words>
  <Application>Microsoft Office PowerPoint</Application>
  <PresentationFormat>Произвольный</PresentationFormat>
  <Paragraphs>257</Paragraphs>
  <Slides>47</Slides>
  <Notes>0</Notes>
  <HiddenSlides>0</HiddenSlides>
  <MMClips>0</MMClips>
  <ScaleCrop>false</ScaleCrop>
  <HeadingPairs>
    <vt:vector size="4" baseType="variant">
      <vt:variant>
        <vt:lpstr>Тема</vt:lpstr>
      </vt:variant>
      <vt:variant>
        <vt:i4>2</vt:i4>
      </vt:variant>
      <vt:variant>
        <vt:lpstr>Заголовки слайдов</vt:lpstr>
      </vt:variant>
      <vt:variant>
        <vt:i4>47</vt:i4>
      </vt:variant>
    </vt:vector>
  </HeadingPairs>
  <TitlesOfParts>
    <vt:vector size="49" baseType="lpstr">
      <vt:lpstr>Тема Office</vt:lpstr>
      <vt:lpstr>1_Тема Office</vt:lpstr>
      <vt:lpstr>Презентация PowerPoint</vt:lpstr>
      <vt:lpstr>RFID это:</vt:lpstr>
      <vt:lpstr>Много непонятной информации</vt:lpstr>
      <vt:lpstr>Маркировка в масштабах планеты </vt:lpstr>
      <vt:lpstr>Кто-то начинает внедрять штрихкоды,</vt:lpstr>
      <vt:lpstr>графические технологии стары как мир</vt:lpstr>
      <vt:lpstr>Презентация PowerPoint</vt:lpstr>
      <vt:lpstr>RFID</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Клеверенс</vt:lpstr>
      <vt:lpstr>Презентация PowerPoint</vt:lpstr>
      <vt:lpstr>Что такое Wonderfid™ Retail Server</vt:lpstr>
      <vt:lpstr>Что такое Wonderfid™ Printing</vt:lpstr>
      <vt:lpstr>Что такое Wonderfid™ POS Utility</vt:lpstr>
      <vt:lpstr>Что такое Mobile SMARTS</vt:lpstr>
      <vt:lpstr>Общая схема</vt:lpstr>
      <vt:lpstr>Маркировка RFID-этикетками</vt:lpstr>
      <vt:lpstr>Wonderfid™ Печать этикеток</vt:lpstr>
      <vt:lpstr>Основные преимущества</vt:lpstr>
      <vt:lpstr>Алгоритм работы</vt:lpstr>
      <vt:lpstr>Отражение результатов маркировки в складской системе </vt:lpstr>
      <vt:lpstr>Отражение результатов маркировки</vt:lpstr>
      <vt:lpstr>Маркировка RFID-метками, запасной вариант</vt:lpstr>
      <vt:lpstr>Склад на RFID</vt:lpstr>
      <vt:lpstr>Контроль поставок на воротах</vt:lpstr>
      <vt:lpstr>Отражение результатов поставки</vt:lpstr>
      <vt:lpstr>Автоматизация других операций</vt:lpstr>
      <vt:lpstr>Магазин на RFID</vt:lpstr>
      <vt:lpstr>Решаемые задачи</vt:lpstr>
      <vt:lpstr>Приемка входящих поставок</vt:lpstr>
      <vt:lpstr>Отражение результатов поставки</vt:lpstr>
      <vt:lpstr>Автоматизация других операций</vt:lpstr>
      <vt:lpstr>Касса и антикражка  на RFID</vt:lpstr>
      <vt:lpstr>Как это работает</vt:lpstr>
      <vt:lpstr>Утилита Wonderfid™ POS Utility </vt:lpstr>
      <vt:lpstr>Утилита Wonderfid™ POS Utility </vt:lpstr>
      <vt:lpstr>Мобильная инвентаризация</vt:lpstr>
      <vt:lpstr>Мобильная инвентаризация на RFID</vt:lpstr>
      <vt:lpstr>Mobile SMARTS для RFID</vt:lpstr>
      <vt:lpstr>Презентация PowerPoint</vt:lpstr>
      <vt:lpstr>Wonderfid™ успешно решает задачи автоматизации складских и магазинных операций на RFID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Nikita Grigoriev</dc:creator>
  <cp:lastModifiedBy>Переговорка</cp:lastModifiedBy>
  <cp:revision>47</cp:revision>
  <dcterms:created xsi:type="dcterms:W3CDTF">2017-04-18T20:12:45Z</dcterms:created>
  <dcterms:modified xsi:type="dcterms:W3CDTF">2017-04-20T13:16:22Z</dcterms:modified>
</cp:coreProperties>
</file>